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2" r:id="rId5"/>
  </p:sldMasterIdLst>
  <p:notesMasterIdLst>
    <p:notesMasterId r:id="rId37"/>
  </p:notesMasterIdLst>
  <p:sldIdLst>
    <p:sldId id="257" r:id="rId6"/>
    <p:sldId id="283" r:id="rId7"/>
    <p:sldId id="279" r:id="rId8"/>
    <p:sldId id="280" r:id="rId9"/>
    <p:sldId id="284" r:id="rId10"/>
    <p:sldId id="282" r:id="rId11"/>
    <p:sldId id="281" r:id="rId12"/>
    <p:sldId id="278" r:id="rId13"/>
    <p:sldId id="300" r:id="rId14"/>
    <p:sldId id="301" r:id="rId15"/>
    <p:sldId id="302" r:id="rId16"/>
    <p:sldId id="303" r:id="rId17"/>
    <p:sldId id="304" r:id="rId18"/>
    <p:sldId id="305" r:id="rId19"/>
    <p:sldId id="306" r:id="rId20"/>
    <p:sldId id="307" r:id="rId21"/>
    <p:sldId id="285" r:id="rId22"/>
    <p:sldId id="313" r:id="rId23"/>
    <p:sldId id="286" r:id="rId24"/>
    <p:sldId id="287" r:id="rId25"/>
    <p:sldId id="288" r:id="rId26"/>
    <p:sldId id="308" r:id="rId27"/>
    <p:sldId id="277" r:id="rId28"/>
    <p:sldId id="309" r:id="rId29"/>
    <p:sldId id="310" r:id="rId30"/>
    <p:sldId id="311" r:id="rId31"/>
    <p:sldId id="295" r:id="rId32"/>
    <p:sldId id="312" r:id="rId33"/>
    <p:sldId id="289" r:id="rId34"/>
    <p:sldId id="297" r:id="rId35"/>
    <p:sldId id="29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heng Liao" initials="SL" lastIdx="1" clrIdx="0">
    <p:extLst>
      <p:ext uri="{19B8F6BF-5375-455C-9EA6-DF929625EA0E}">
        <p15:presenceInfo xmlns:p15="http://schemas.microsoft.com/office/powerpoint/2012/main" userId="41e433b21ada05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33CC"/>
    <a:srgbClr val="CCCCFF"/>
    <a:srgbClr val="4E2A84"/>
    <a:srgbClr val="FF7C80"/>
    <a:srgbClr val="4C1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1698" autoAdjust="0"/>
  </p:normalViewPr>
  <p:slideViewPr>
    <p:cSldViewPr snapToGrid="0">
      <p:cViewPr varScale="1">
        <p:scale>
          <a:sx n="104" d="100"/>
          <a:sy n="104" d="100"/>
        </p:scale>
        <p:origin x="696" y="11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3C269-6152-4703-AD96-C7B528A44F39}"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zh-CN" altLang="en-US"/>
        </a:p>
      </dgm:t>
    </dgm:pt>
    <dgm:pt modelId="{0976D790-DAB3-4D80-84BC-E1D7D0B6A02A}">
      <dgm:prSet phldrT="[文本]" custT="1"/>
      <dgm:spPr/>
      <dgm:t>
        <a:bodyPr/>
        <a:lstStyle/>
        <a:p>
          <a:r>
            <a:rPr lang="en-US" altLang="zh-CN" sz="2800" dirty="0"/>
            <a:t>Mail</a:t>
          </a:r>
          <a:r>
            <a:rPr lang="zh-CN" altLang="en-US" sz="1500" dirty="0"/>
            <a:t>：</a:t>
          </a:r>
          <a:endParaRPr lang="en-US" altLang="zh-CN" sz="1500" dirty="0"/>
        </a:p>
        <a:p>
          <a:r>
            <a:rPr lang="en-US" altLang="zh-CN" sz="1500" dirty="0"/>
            <a:t>Spear phishing email to gain access to the corporate network</a:t>
          </a:r>
        </a:p>
        <a:p>
          <a:endParaRPr lang="zh-CN" altLang="en-US" sz="1500" dirty="0"/>
        </a:p>
      </dgm:t>
    </dgm:pt>
    <dgm:pt modelId="{9153243A-170D-4982-B809-E873DD7EC570}" type="parTrans" cxnId="{FA1ABC47-0B5C-4752-B76C-6AA686CAEC17}">
      <dgm:prSet/>
      <dgm:spPr/>
      <dgm:t>
        <a:bodyPr/>
        <a:lstStyle/>
        <a:p>
          <a:endParaRPr lang="zh-CN" altLang="en-US"/>
        </a:p>
      </dgm:t>
    </dgm:pt>
    <dgm:pt modelId="{165B4706-7842-4462-89C5-C9C24F222E6F}" type="sibTrans" cxnId="{FA1ABC47-0B5C-4752-B76C-6AA686CAEC17}">
      <dgm:prSet/>
      <dgm:spPr/>
      <dgm:t>
        <a:bodyPr/>
        <a:lstStyle/>
        <a:p>
          <a:endParaRPr lang="zh-CN" altLang="en-US"/>
        </a:p>
      </dgm:t>
    </dgm:pt>
    <dgm:pt modelId="{545E7FEF-2BB4-4B02-A4AC-1D2670D15769}">
      <dgm:prSet phldrT="[文本]" custT="1"/>
      <dgm:spPr/>
      <dgm:t>
        <a:bodyPr/>
        <a:lstStyle/>
        <a:p>
          <a:r>
            <a:rPr lang="en-US" altLang="zh-CN" sz="2800" dirty="0"/>
            <a:t>Application</a:t>
          </a:r>
          <a:r>
            <a:rPr lang="zh-CN" altLang="en-US" sz="1900" dirty="0"/>
            <a:t>：</a:t>
          </a:r>
          <a:endParaRPr lang="en-US" altLang="zh-CN" sz="1900" dirty="0"/>
        </a:p>
        <a:p>
          <a:r>
            <a:rPr lang="en-US" altLang="zh-CN" sz="1900" dirty="0"/>
            <a:t>Compromised host on corporate network</a:t>
          </a:r>
          <a:endParaRPr lang="zh-CN" altLang="en-US" sz="1900" dirty="0"/>
        </a:p>
      </dgm:t>
    </dgm:pt>
    <dgm:pt modelId="{B0003925-0E48-44A6-8204-3385E89675D1}" type="parTrans" cxnId="{7CB18965-BA63-4D59-871B-4A7A77056914}">
      <dgm:prSet/>
      <dgm:spPr/>
      <dgm:t>
        <a:bodyPr/>
        <a:lstStyle/>
        <a:p>
          <a:endParaRPr lang="zh-CN" altLang="en-US"/>
        </a:p>
      </dgm:t>
    </dgm:pt>
    <dgm:pt modelId="{5D031816-D9C9-4B9C-B2FA-F65EA98EDB32}" type="sibTrans" cxnId="{7CB18965-BA63-4D59-871B-4A7A77056914}">
      <dgm:prSet/>
      <dgm:spPr/>
      <dgm:t>
        <a:bodyPr/>
        <a:lstStyle/>
        <a:p>
          <a:endParaRPr lang="zh-CN" altLang="en-US"/>
        </a:p>
      </dgm:t>
    </dgm:pt>
    <dgm:pt modelId="{B0923C49-6351-4AC2-B4B8-425FFB9970C4}">
      <dgm:prSet phldrT="[文本]" custT="1"/>
      <dgm:spPr/>
      <dgm:t>
        <a:bodyPr/>
        <a:lstStyle/>
        <a:p>
          <a:r>
            <a:rPr lang="en-US" altLang="zh-CN" sz="2600" dirty="0"/>
            <a:t>Network</a:t>
          </a:r>
          <a:r>
            <a:rPr lang="zh-CN" altLang="en-US" sz="2600" dirty="0"/>
            <a:t>：</a:t>
          </a:r>
          <a:r>
            <a:rPr lang="en-US" altLang="zh-CN" sz="2000" dirty="0"/>
            <a:t>moved into the plant network </a:t>
          </a:r>
          <a:endParaRPr lang="zh-CN" altLang="en-US" sz="2000" dirty="0"/>
        </a:p>
      </dgm:t>
    </dgm:pt>
    <dgm:pt modelId="{4C3D28ED-6D9C-4A9A-A772-B6B2D3737BEA}" type="parTrans" cxnId="{97B5FBAC-5BC7-4E7B-B209-4DB594D0CD6B}">
      <dgm:prSet/>
      <dgm:spPr/>
      <dgm:t>
        <a:bodyPr/>
        <a:lstStyle/>
        <a:p>
          <a:endParaRPr lang="zh-CN" altLang="en-US"/>
        </a:p>
      </dgm:t>
    </dgm:pt>
    <dgm:pt modelId="{EE610706-E392-414F-8708-DC4FEAE61872}" type="sibTrans" cxnId="{97B5FBAC-5BC7-4E7B-B209-4DB594D0CD6B}">
      <dgm:prSet/>
      <dgm:spPr/>
      <dgm:t>
        <a:bodyPr/>
        <a:lstStyle/>
        <a:p>
          <a:endParaRPr lang="zh-CN" altLang="en-US"/>
        </a:p>
      </dgm:t>
    </dgm:pt>
    <dgm:pt modelId="{81E4011E-9EE4-45FE-85F1-717389617699}">
      <dgm:prSet phldrT="[文本]" custT="1"/>
      <dgm:spPr/>
      <dgm:t>
        <a:bodyPr/>
        <a:lstStyle/>
        <a:p>
          <a:r>
            <a:rPr lang="en-US" altLang="zh-CN" sz="2800" dirty="0"/>
            <a:t>Exploitation</a:t>
          </a:r>
          <a:r>
            <a:rPr lang="zh-CN" altLang="en-US" sz="2800" dirty="0"/>
            <a:t>：</a:t>
          </a:r>
          <a:endParaRPr lang="en-US" altLang="zh-CN" sz="2800" dirty="0"/>
        </a:p>
        <a:p>
          <a:r>
            <a:rPr lang="en-US" altLang="zh-CN" sz="1600" dirty="0"/>
            <a:t>Demonstrated knowledge of ICS and was able to cause multiple components of the system to fail</a:t>
          </a:r>
          <a:endParaRPr lang="zh-CN" altLang="en-US" sz="1600" dirty="0"/>
        </a:p>
      </dgm:t>
    </dgm:pt>
    <dgm:pt modelId="{5041878E-D631-4988-AF44-97669A7EB1CA}" type="parTrans" cxnId="{2A81C567-36A4-4983-94B2-08F4A9009D7C}">
      <dgm:prSet/>
      <dgm:spPr/>
      <dgm:t>
        <a:bodyPr/>
        <a:lstStyle/>
        <a:p>
          <a:endParaRPr lang="zh-CN" altLang="en-US"/>
        </a:p>
      </dgm:t>
    </dgm:pt>
    <dgm:pt modelId="{A0A15363-5905-4A2F-B902-B29685E2B640}" type="sibTrans" cxnId="{2A81C567-36A4-4983-94B2-08F4A9009D7C}">
      <dgm:prSet/>
      <dgm:spPr/>
      <dgm:t>
        <a:bodyPr/>
        <a:lstStyle/>
        <a:p>
          <a:endParaRPr lang="zh-CN" altLang="en-US"/>
        </a:p>
      </dgm:t>
    </dgm:pt>
    <dgm:pt modelId="{4D9729C1-A400-416E-95E3-1F06BE4E15F8}" type="pres">
      <dgm:prSet presAssocID="{BF33C269-6152-4703-AD96-C7B528A44F39}" presName="rootnode" presStyleCnt="0">
        <dgm:presLayoutVars>
          <dgm:chMax/>
          <dgm:chPref/>
          <dgm:dir/>
          <dgm:animLvl val="lvl"/>
        </dgm:presLayoutVars>
      </dgm:prSet>
      <dgm:spPr/>
    </dgm:pt>
    <dgm:pt modelId="{2C83DBB4-1C29-4E0C-8E17-56B55089CFB1}" type="pres">
      <dgm:prSet presAssocID="{0976D790-DAB3-4D80-84BC-E1D7D0B6A02A}" presName="composite" presStyleCnt="0"/>
      <dgm:spPr/>
    </dgm:pt>
    <dgm:pt modelId="{78A3BF80-AD3B-4139-8006-3DF2F75B8BE3}" type="pres">
      <dgm:prSet presAssocID="{0976D790-DAB3-4D80-84BC-E1D7D0B6A02A}" presName="LShape" presStyleLbl="alignNode1" presStyleIdx="0" presStyleCnt="7"/>
      <dgm:spPr/>
    </dgm:pt>
    <dgm:pt modelId="{3E8841E1-C3DB-4640-801D-EB9E0A6D1C09}" type="pres">
      <dgm:prSet presAssocID="{0976D790-DAB3-4D80-84BC-E1D7D0B6A02A}" presName="ParentText" presStyleLbl="revTx" presStyleIdx="0" presStyleCnt="4">
        <dgm:presLayoutVars>
          <dgm:chMax val="0"/>
          <dgm:chPref val="0"/>
          <dgm:bulletEnabled val="1"/>
        </dgm:presLayoutVars>
      </dgm:prSet>
      <dgm:spPr/>
    </dgm:pt>
    <dgm:pt modelId="{202160C7-38A1-4695-AC0C-C4BD18ED0177}" type="pres">
      <dgm:prSet presAssocID="{0976D790-DAB3-4D80-84BC-E1D7D0B6A02A}" presName="Triangle" presStyleLbl="alignNode1" presStyleIdx="1" presStyleCnt="7"/>
      <dgm:spPr/>
    </dgm:pt>
    <dgm:pt modelId="{96FE5F2F-8546-4E60-BDD7-F45E85FB1F40}" type="pres">
      <dgm:prSet presAssocID="{165B4706-7842-4462-89C5-C9C24F222E6F}" presName="sibTrans" presStyleCnt="0"/>
      <dgm:spPr/>
    </dgm:pt>
    <dgm:pt modelId="{0061D85E-4439-46CB-8318-63A5D9C5C546}" type="pres">
      <dgm:prSet presAssocID="{165B4706-7842-4462-89C5-C9C24F222E6F}" presName="space" presStyleCnt="0"/>
      <dgm:spPr/>
    </dgm:pt>
    <dgm:pt modelId="{1BFF2D28-0EB0-438B-AC64-721FD2091D35}" type="pres">
      <dgm:prSet presAssocID="{545E7FEF-2BB4-4B02-A4AC-1D2670D15769}" presName="composite" presStyleCnt="0"/>
      <dgm:spPr/>
    </dgm:pt>
    <dgm:pt modelId="{6D8ECAA2-ADF9-42C7-8EB4-ED8A96687C0E}" type="pres">
      <dgm:prSet presAssocID="{545E7FEF-2BB4-4B02-A4AC-1D2670D15769}" presName="LShape" presStyleLbl="alignNode1" presStyleIdx="2" presStyleCnt="7"/>
      <dgm:spPr/>
    </dgm:pt>
    <dgm:pt modelId="{78C20990-5595-4C18-A4FD-DBA213F60328}" type="pres">
      <dgm:prSet presAssocID="{545E7FEF-2BB4-4B02-A4AC-1D2670D15769}" presName="ParentText" presStyleLbl="revTx" presStyleIdx="1" presStyleCnt="4">
        <dgm:presLayoutVars>
          <dgm:chMax val="0"/>
          <dgm:chPref val="0"/>
          <dgm:bulletEnabled val="1"/>
        </dgm:presLayoutVars>
      </dgm:prSet>
      <dgm:spPr/>
    </dgm:pt>
    <dgm:pt modelId="{09382F88-29AD-4217-AC6E-C527DBBB1592}" type="pres">
      <dgm:prSet presAssocID="{545E7FEF-2BB4-4B02-A4AC-1D2670D15769}" presName="Triangle" presStyleLbl="alignNode1" presStyleIdx="3" presStyleCnt="7"/>
      <dgm:spPr/>
    </dgm:pt>
    <dgm:pt modelId="{B37C3A25-9213-4F25-B28B-B99DC1987249}" type="pres">
      <dgm:prSet presAssocID="{5D031816-D9C9-4B9C-B2FA-F65EA98EDB32}" presName="sibTrans" presStyleCnt="0"/>
      <dgm:spPr/>
    </dgm:pt>
    <dgm:pt modelId="{958C9172-38C8-468D-86EB-496C768B5883}" type="pres">
      <dgm:prSet presAssocID="{5D031816-D9C9-4B9C-B2FA-F65EA98EDB32}" presName="space" presStyleCnt="0"/>
      <dgm:spPr/>
    </dgm:pt>
    <dgm:pt modelId="{BF97A3AA-A083-43BE-9C64-BDA5DE369DE0}" type="pres">
      <dgm:prSet presAssocID="{B0923C49-6351-4AC2-B4B8-425FFB9970C4}" presName="composite" presStyleCnt="0"/>
      <dgm:spPr/>
    </dgm:pt>
    <dgm:pt modelId="{92ED5E92-6C2F-4F2C-A87C-5749E7B40437}" type="pres">
      <dgm:prSet presAssocID="{B0923C49-6351-4AC2-B4B8-425FFB9970C4}" presName="LShape" presStyleLbl="alignNode1" presStyleIdx="4" presStyleCnt="7" custLinFactNeighborY="0"/>
      <dgm:spPr/>
    </dgm:pt>
    <dgm:pt modelId="{44199A3A-894B-43A4-AB61-5D32C94301BD}" type="pres">
      <dgm:prSet presAssocID="{B0923C49-6351-4AC2-B4B8-425FFB9970C4}" presName="ParentText" presStyleLbl="revTx" presStyleIdx="2" presStyleCnt="4">
        <dgm:presLayoutVars>
          <dgm:chMax val="0"/>
          <dgm:chPref val="0"/>
          <dgm:bulletEnabled val="1"/>
        </dgm:presLayoutVars>
      </dgm:prSet>
      <dgm:spPr/>
    </dgm:pt>
    <dgm:pt modelId="{C21A2355-59E6-4765-946B-BBD36DF29CA8}" type="pres">
      <dgm:prSet presAssocID="{B0923C49-6351-4AC2-B4B8-425FFB9970C4}" presName="Triangle" presStyleLbl="alignNode1" presStyleIdx="5" presStyleCnt="7"/>
      <dgm:spPr/>
    </dgm:pt>
    <dgm:pt modelId="{5C62422E-A40C-4BD9-BE0D-1B00ADDA437E}" type="pres">
      <dgm:prSet presAssocID="{EE610706-E392-414F-8708-DC4FEAE61872}" presName="sibTrans" presStyleCnt="0"/>
      <dgm:spPr/>
    </dgm:pt>
    <dgm:pt modelId="{D834ADD8-9AEF-406F-989A-8F067B171D79}" type="pres">
      <dgm:prSet presAssocID="{EE610706-E392-414F-8708-DC4FEAE61872}" presName="space" presStyleCnt="0"/>
      <dgm:spPr/>
    </dgm:pt>
    <dgm:pt modelId="{6C2C4FE1-38FA-497A-B4F0-C41E79B1B22B}" type="pres">
      <dgm:prSet presAssocID="{81E4011E-9EE4-45FE-85F1-717389617699}" presName="composite" presStyleCnt="0"/>
      <dgm:spPr/>
    </dgm:pt>
    <dgm:pt modelId="{A4596EC0-2754-40ED-8C77-402658EA03E0}" type="pres">
      <dgm:prSet presAssocID="{81E4011E-9EE4-45FE-85F1-717389617699}" presName="LShape" presStyleLbl="alignNode1" presStyleIdx="6" presStyleCnt="7"/>
      <dgm:spPr/>
    </dgm:pt>
    <dgm:pt modelId="{C983B119-D816-43A1-8F2E-D0A73791E65F}" type="pres">
      <dgm:prSet presAssocID="{81E4011E-9EE4-45FE-85F1-717389617699}" presName="ParentText" presStyleLbl="revTx" presStyleIdx="3" presStyleCnt="4">
        <dgm:presLayoutVars>
          <dgm:chMax val="0"/>
          <dgm:chPref val="0"/>
          <dgm:bulletEnabled val="1"/>
        </dgm:presLayoutVars>
      </dgm:prSet>
      <dgm:spPr/>
    </dgm:pt>
  </dgm:ptLst>
  <dgm:cxnLst>
    <dgm:cxn modelId="{7CB18965-BA63-4D59-871B-4A7A77056914}" srcId="{BF33C269-6152-4703-AD96-C7B528A44F39}" destId="{545E7FEF-2BB4-4B02-A4AC-1D2670D15769}" srcOrd="1" destOrd="0" parTransId="{B0003925-0E48-44A6-8204-3385E89675D1}" sibTransId="{5D031816-D9C9-4B9C-B2FA-F65EA98EDB32}"/>
    <dgm:cxn modelId="{FA1ABC47-0B5C-4752-B76C-6AA686CAEC17}" srcId="{BF33C269-6152-4703-AD96-C7B528A44F39}" destId="{0976D790-DAB3-4D80-84BC-E1D7D0B6A02A}" srcOrd="0" destOrd="0" parTransId="{9153243A-170D-4982-B809-E873DD7EC570}" sibTransId="{165B4706-7842-4462-89C5-C9C24F222E6F}"/>
    <dgm:cxn modelId="{2A81C567-36A4-4983-94B2-08F4A9009D7C}" srcId="{BF33C269-6152-4703-AD96-C7B528A44F39}" destId="{81E4011E-9EE4-45FE-85F1-717389617699}" srcOrd="3" destOrd="0" parTransId="{5041878E-D631-4988-AF44-97669A7EB1CA}" sibTransId="{A0A15363-5905-4A2F-B902-B29685E2B640}"/>
    <dgm:cxn modelId="{1B6E264A-3F78-4677-9B05-C3DE9A4BD59C}" type="presOf" srcId="{545E7FEF-2BB4-4B02-A4AC-1D2670D15769}" destId="{78C20990-5595-4C18-A4FD-DBA213F60328}" srcOrd="0" destOrd="0" presId="urn:microsoft.com/office/officeart/2009/3/layout/StepUpProcess"/>
    <dgm:cxn modelId="{3ED6FE4C-FC4F-4550-B30C-EDC0959B2A19}" type="presOf" srcId="{B0923C49-6351-4AC2-B4B8-425FFB9970C4}" destId="{44199A3A-894B-43A4-AB61-5D32C94301BD}" srcOrd="0" destOrd="0" presId="urn:microsoft.com/office/officeart/2009/3/layout/StepUpProcess"/>
    <dgm:cxn modelId="{295FBE84-5AB3-4371-BB59-226BC413D121}" type="presOf" srcId="{81E4011E-9EE4-45FE-85F1-717389617699}" destId="{C983B119-D816-43A1-8F2E-D0A73791E65F}" srcOrd="0" destOrd="0" presId="urn:microsoft.com/office/officeart/2009/3/layout/StepUpProcess"/>
    <dgm:cxn modelId="{1F67898E-0B16-41E4-8654-E47DEBFA2CF6}" type="presOf" srcId="{BF33C269-6152-4703-AD96-C7B528A44F39}" destId="{4D9729C1-A400-416E-95E3-1F06BE4E15F8}" srcOrd="0" destOrd="0" presId="urn:microsoft.com/office/officeart/2009/3/layout/StepUpProcess"/>
    <dgm:cxn modelId="{97B5FBAC-5BC7-4E7B-B209-4DB594D0CD6B}" srcId="{BF33C269-6152-4703-AD96-C7B528A44F39}" destId="{B0923C49-6351-4AC2-B4B8-425FFB9970C4}" srcOrd="2" destOrd="0" parTransId="{4C3D28ED-6D9C-4A9A-A772-B6B2D3737BEA}" sibTransId="{EE610706-E392-414F-8708-DC4FEAE61872}"/>
    <dgm:cxn modelId="{479C24D2-4F87-4AFA-B1D0-AD4EFE94FE26}" type="presOf" srcId="{0976D790-DAB3-4D80-84BC-E1D7D0B6A02A}" destId="{3E8841E1-C3DB-4640-801D-EB9E0A6D1C09}" srcOrd="0" destOrd="0" presId="urn:microsoft.com/office/officeart/2009/3/layout/StepUpProcess"/>
    <dgm:cxn modelId="{26515CA0-195B-4632-B333-0EBA92891B79}" type="presParOf" srcId="{4D9729C1-A400-416E-95E3-1F06BE4E15F8}" destId="{2C83DBB4-1C29-4E0C-8E17-56B55089CFB1}" srcOrd="0" destOrd="0" presId="urn:microsoft.com/office/officeart/2009/3/layout/StepUpProcess"/>
    <dgm:cxn modelId="{B1E021B5-EDF7-43E7-A1F3-08101A852FD8}" type="presParOf" srcId="{2C83DBB4-1C29-4E0C-8E17-56B55089CFB1}" destId="{78A3BF80-AD3B-4139-8006-3DF2F75B8BE3}" srcOrd="0" destOrd="0" presId="urn:microsoft.com/office/officeart/2009/3/layout/StepUpProcess"/>
    <dgm:cxn modelId="{78DD368F-FB92-46B0-B3D9-C39204012CA9}" type="presParOf" srcId="{2C83DBB4-1C29-4E0C-8E17-56B55089CFB1}" destId="{3E8841E1-C3DB-4640-801D-EB9E0A6D1C09}" srcOrd="1" destOrd="0" presId="urn:microsoft.com/office/officeart/2009/3/layout/StepUpProcess"/>
    <dgm:cxn modelId="{EF5314EE-7266-4016-B5CF-07DB72FA415D}" type="presParOf" srcId="{2C83DBB4-1C29-4E0C-8E17-56B55089CFB1}" destId="{202160C7-38A1-4695-AC0C-C4BD18ED0177}" srcOrd="2" destOrd="0" presId="urn:microsoft.com/office/officeart/2009/3/layout/StepUpProcess"/>
    <dgm:cxn modelId="{6D8FD160-6D09-483F-B0A1-87C01E00BBE2}" type="presParOf" srcId="{4D9729C1-A400-416E-95E3-1F06BE4E15F8}" destId="{96FE5F2F-8546-4E60-BDD7-F45E85FB1F40}" srcOrd="1" destOrd="0" presId="urn:microsoft.com/office/officeart/2009/3/layout/StepUpProcess"/>
    <dgm:cxn modelId="{05397BEA-174B-4AF6-A4AE-BAEFA622192A}" type="presParOf" srcId="{96FE5F2F-8546-4E60-BDD7-F45E85FB1F40}" destId="{0061D85E-4439-46CB-8318-63A5D9C5C546}" srcOrd="0" destOrd="0" presId="urn:microsoft.com/office/officeart/2009/3/layout/StepUpProcess"/>
    <dgm:cxn modelId="{840B11C3-5610-4460-8CFD-5DC6AEB8F4A5}" type="presParOf" srcId="{4D9729C1-A400-416E-95E3-1F06BE4E15F8}" destId="{1BFF2D28-0EB0-438B-AC64-721FD2091D35}" srcOrd="2" destOrd="0" presId="urn:microsoft.com/office/officeart/2009/3/layout/StepUpProcess"/>
    <dgm:cxn modelId="{65F1CEF3-4D82-46B5-AFC2-10864F13B3C2}" type="presParOf" srcId="{1BFF2D28-0EB0-438B-AC64-721FD2091D35}" destId="{6D8ECAA2-ADF9-42C7-8EB4-ED8A96687C0E}" srcOrd="0" destOrd="0" presId="urn:microsoft.com/office/officeart/2009/3/layout/StepUpProcess"/>
    <dgm:cxn modelId="{E73826A8-E3AE-4D72-8FBB-EF7A14F60A00}" type="presParOf" srcId="{1BFF2D28-0EB0-438B-AC64-721FD2091D35}" destId="{78C20990-5595-4C18-A4FD-DBA213F60328}" srcOrd="1" destOrd="0" presId="urn:microsoft.com/office/officeart/2009/3/layout/StepUpProcess"/>
    <dgm:cxn modelId="{95C8A76F-6C66-4463-A5E0-AC705B3928A3}" type="presParOf" srcId="{1BFF2D28-0EB0-438B-AC64-721FD2091D35}" destId="{09382F88-29AD-4217-AC6E-C527DBBB1592}" srcOrd="2" destOrd="0" presId="urn:microsoft.com/office/officeart/2009/3/layout/StepUpProcess"/>
    <dgm:cxn modelId="{F9077C09-3D5B-4268-8DAC-A237273EFB1B}" type="presParOf" srcId="{4D9729C1-A400-416E-95E3-1F06BE4E15F8}" destId="{B37C3A25-9213-4F25-B28B-B99DC1987249}" srcOrd="3" destOrd="0" presId="urn:microsoft.com/office/officeart/2009/3/layout/StepUpProcess"/>
    <dgm:cxn modelId="{9D672E00-54C3-425E-B9E0-0E2C08EEFAE8}" type="presParOf" srcId="{B37C3A25-9213-4F25-B28B-B99DC1987249}" destId="{958C9172-38C8-468D-86EB-496C768B5883}" srcOrd="0" destOrd="0" presId="urn:microsoft.com/office/officeart/2009/3/layout/StepUpProcess"/>
    <dgm:cxn modelId="{FBE04AC4-08C4-4D70-BA99-C1E41576C93F}" type="presParOf" srcId="{4D9729C1-A400-416E-95E3-1F06BE4E15F8}" destId="{BF97A3AA-A083-43BE-9C64-BDA5DE369DE0}" srcOrd="4" destOrd="0" presId="urn:microsoft.com/office/officeart/2009/3/layout/StepUpProcess"/>
    <dgm:cxn modelId="{7C9D591F-9D06-42F0-9511-6B9E793B1B71}" type="presParOf" srcId="{BF97A3AA-A083-43BE-9C64-BDA5DE369DE0}" destId="{92ED5E92-6C2F-4F2C-A87C-5749E7B40437}" srcOrd="0" destOrd="0" presId="urn:microsoft.com/office/officeart/2009/3/layout/StepUpProcess"/>
    <dgm:cxn modelId="{9D552EFB-6B8A-4037-AC57-F52AE24F771B}" type="presParOf" srcId="{BF97A3AA-A083-43BE-9C64-BDA5DE369DE0}" destId="{44199A3A-894B-43A4-AB61-5D32C94301BD}" srcOrd="1" destOrd="0" presId="urn:microsoft.com/office/officeart/2009/3/layout/StepUpProcess"/>
    <dgm:cxn modelId="{F11F9CFF-2DD0-4529-A89D-11947D8C90AE}" type="presParOf" srcId="{BF97A3AA-A083-43BE-9C64-BDA5DE369DE0}" destId="{C21A2355-59E6-4765-946B-BBD36DF29CA8}" srcOrd="2" destOrd="0" presId="urn:microsoft.com/office/officeart/2009/3/layout/StepUpProcess"/>
    <dgm:cxn modelId="{95BAC374-333E-4E4A-B836-AF7076519299}" type="presParOf" srcId="{4D9729C1-A400-416E-95E3-1F06BE4E15F8}" destId="{5C62422E-A40C-4BD9-BE0D-1B00ADDA437E}" srcOrd="5" destOrd="0" presId="urn:microsoft.com/office/officeart/2009/3/layout/StepUpProcess"/>
    <dgm:cxn modelId="{77466751-A068-45D0-83CE-C8E214EC2898}" type="presParOf" srcId="{5C62422E-A40C-4BD9-BE0D-1B00ADDA437E}" destId="{D834ADD8-9AEF-406F-989A-8F067B171D79}" srcOrd="0" destOrd="0" presId="urn:microsoft.com/office/officeart/2009/3/layout/StepUpProcess"/>
    <dgm:cxn modelId="{C9546258-6062-48A7-8E66-F13D25211DBE}" type="presParOf" srcId="{4D9729C1-A400-416E-95E3-1F06BE4E15F8}" destId="{6C2C4FE1-38FA-497A-B4F0-C41E79B1B22B}" srcOrd="6" destOrd="0" presId="urn:microsoft.com/office/officeart/2009/3/layout/StepUpProcess"/>
    <dgm:cxn modelId="{3678BA2D-CA75-4A7F-891B-0672F91561A4}" type="presParOf" srcId="{6C2C4FE1-38FA-497A-B4F0-C41E79B1B22B}" destId="{A4596EC0-2754-40ED-8C77-402658EA03E0}" srcOrd="0" destOrd="0" presId="urn:microsoft.com/office/officeart/2009/3/layout/StepUpProcess"/>
    <dgm:cxn modelId="{56C5E8AF-8F24-4B30-843A-DCACD43CA759}" type="presParOf" srcId="{6C2C4FE1-38FA-497A-B4F0-C41E79B1B22B}" destId="{C983B119-D816-43A1-8F2E-D0A73791E65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E9FB4-A447-4F95-A92A-F80DA50ECA9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zh-CN" altLang="en-US"/>
        </a:p>
      </dgm:t>
    </dgm:pt>
    <dgm:pt modelId="{99F4C839-4D91-469D-B521-A9D5267F6CA9}">
      <dgm:prSet phldrT="[Text]"/>
      <dgm:spPr/>
      <dgm:t>
        <a:bodyPr/>
        <a:lstStyle/>
        <a:p>
          <a:r>
            <a:rPr lang="en-US" altLang="zh-CN" dirty="0"/>
            <a:t>Technical</a:t>
          </a:r>
          <a:endParaRPr lang="zh-CN" altLang="en-US" dirty="0"/>
        </a:p>
      </dgm:t>
    </dgm:pt>
    <dgm:pt modelId="{B810DB0E-63D8-41E2-84E1-3E857F05A14E}" type="parTrans" cxnId="{74CE99E4-9FB1-4592-87CF-3BA1667D0AC8}">
      <dgm:prSet/>
      <dgm:spPr/>
      <dgm:t>
        <a:bodyPr/>
        <a:lstStyle/>
        <a:p>
          <a:endParaRPr lang="zh-CN" altLang="en-US"/>
        </a:p>
      </dgm:t>
    </dgm:pt>
    <dgm:pt modelId="{96FA7C6B-A7B1-42FF-9F2D-2542E71B7901}" type="sibTrans" cxnId="{74CE99E4-9FB1-4592-87CF-3BA1667D0AC8}">
      <dgm:prSet/>
      <dgm:spPr/>
      <dgm:t>
        <a:bodyPr/>
        <a:lstStyle/>
        <a:p>
          <a:endParaRPr lang="zh-CN" altLang="en-US"/>
        </a:p>
      </dgm:t>
    </dgm:pt>
    <dgm:pt modelId="{002A1A4E-867D-4865-B652-E310DC8BCB0E}">
      <dgm:prSet phldrT="[Text]"/>
      <dgm:spPr/>
      <dgm:t>
        <a:bodyPr/>
        <a:lstStyle/>
        <a:p>
          <a:r>
            <a:rPr lang="en-US" altLang="zh-CN" dirty="0"/>
            <a:t>Architecture</a:t>
          </a:r>
          <a:endParaRPr lang="zh-CN" altLang="en-US" dirty="0"/>
        </a:p>
      </dgm:t>
    </dgm:pt>
    <dgm:pt modelId="{3CC7ADB2-31E9-4B0F-BC50-6A8818F8157A}" type="parTrans" cxnId="{B4366143-95C8-4E11-A66A-C3B211D42A80}">
      <dgm:prSet/>
      <dgm:spPr/>
      <dgm:t>
        <a:bodyPr/>
        <a:lstStyle/>
        <a:p>
          <a:endParaRPr lang="zh-CN" altLang="en-US"/>
        </a:p>
      </dgm:t>
    </dgm:pt>
    <dgm:pt modelId="{90A79EF1-6C5B-4271-B613-90ED62760326}" type="sibTrans" cxnId="{B4366143-95C8-4E11-A66A-C3B211D42A80}">
      <dgm:prSet/>
      <dgm:spPr/>
      <dgm:t>
        <a:bodyPr/>
        <a:lstStyle/>
        <a:p>
          <a:endParaRPr lang="zh-CN" altLang="en-US"/>
        </a:p>
      </dgm:t>
    </dgm:pt>
    <dgm:pt modelId="{1911DB40-AACD-4DA4-B1C3-EA647AAE1857}">
      <dgm:prSet phldrT="[Text]"/>
      <dgm:spPr/>
      <dgm:t>
        <a:bodyPr/>
        <a:lstStyle/>
        <a:p>
          <a:r>
            <a:rPr lang="en-US" altLang="zh-CN" dirty="0"/>
            <a:t>Network Security Monitoring</a:t>
          </a:r>
          <a:endParaRPr lang="zh-CN" altLang="en-US" dirty="0"/>
        </a:p>
      </dgm:t>
    </dgm:pt>
    <dgm:pt modelId="{255AE202-DB89-44A6-82FE-FA083DAA5A3F}" type="parTrans" cxnId="{F55F0256-8304-49F0-B88C-5D7EE29CF551}">
      <dgm:prSet/>
      <dgm:spPr/>
      <dgm:t>
        <a:bodyPr/>
        <a:lstStyle/>
        <a:p>
          <a:endParaRPr lang="zh-CN" altLang="en-US"/>
        </a:p>
      </dgm:t>
    </dgm:pt>
    <dgm:pt modelId="{0FD1B50F-C29C-487B-B7DC-234E25FAF17B}" type="sibTrans" cxnId="{F55F0256-8304-49F0-B88C-5D7EE29CF551}">
      <dgm:prSet/>
      <dgm:spPr/>
      <dgm:t>
        <a:bodyPr/>
        <a:lstStyle/>
        <a:p>
          <a:endParaRPr lang="zh-CN" altLang="en-US"/>
        </a:p>
      </dgm:t>
    </dgm:pt>
    <dgm:pt modelId="{63E80153-0D98-49FA-B829-377DD3FFCD8D}">
      <dgm:prSet phldrT="[Text]"/>
      <dgm:spPr/>
      <dgm:t>
        <a:bodyPr/>
        <a:lstStyle/>
        <a:p>
          <a:r>
            <a:rPr lang="en-US" altLang="zh-CN" dirty="0"/>
            <a:t>People</a:t>
          </a:r>
          <a:endParaRPr lang="zh-CN" altLang="en-US" dirty="0"/>
        </a:p>
      </dgm:t>
    </dgm:pt>
    <dgm:pt modelId="{E0D61B22-53DB-45E7-B25B-E5F40D39E5F8}" type="parTrans" cxnId="{48AD47A6-1FC3-4648-A0C0-02F023F965AA}">
      <dgm:prSet/>
      <dgm:spPr/>
      <dgm:t>
        <a:bodyPr/>
        <a:lstStyle/>
        <a:p>
          <a:endParaRPr lang="zh-CN" altLang="en-US"/>
        </a:p>
      </dgm:t>
    </dgm:pt>
    <dgm:pt modelId="{10A05AFF-B4B9-43F1-82E7-A9EC165EE028}" type="sibTrans" cxnId="{48AD47A6-1FC3-4648-A0C0-02F023F965AA}">
      <dgm:prSet/>
      <dgm:spPr/>
      <dgm:t>
        <a:bodyPr/>
        <a:lstStyle/>
        <a:p>
          <a:endParaRPr lang="zh-CN" altLang="en-US"/>
        </a:p>
      </dgm:t>
    </dgm:pt>
    <dgm:pt modelId="{897F5015-0E71-4E35-9C7C-B6AF650FEA6B}">
      <dgm:prSet phldrT="[Text]"/>
      <dgm:spPr/>
      <dgm:t>
        <a:bodyPr/>
        <a:lstStyle/>
        <a:p>
          <a:r>
            <a:rPr lang="en-US" altLang="zh-CN" dirty="0"/>
            <a:t>Security awareness</a:t>
          </a:r>
          <a:endParaRPr lang="zh-CN" altLang="en-US" dirty="0"/>
        </a:p>
      </dgm:t>
    </dgm:pt>
    <dgm:pt modelId="{40531F7F-3D22-4EC1-98AD-2D8E84714A94}" type="parTrans" cxnId="{5E639FA7-B248-4162-956F-AE85A0C61416}">
      <dgm:prSet/>
      <dgm:spPr/>
      <dgm:t>
        <a:bodyPr/>
        <a:lstStyle/>
        <a:p>
          <a:endParaRPr lang="zh-CN" altLang="en-US"/>
        </a:p>
      </dgm:t>
    </dgm:pt>
    <dgm:pt modelId="{6D38C603-69A1-4D7A-A72F-CAEA326F6D5F}" type="sibTrans" cxnId="{5E639FA7-B248-4162-956F-AE85A0C61416}">
      <dgm:prSet/>
      <dgm:spPr/>
      <dgm:t>
        <a:bodyPr/>
        <a:lstStyle/>
        <a:p>
          <a:endParaRPr lang="zh-CN" altLang="en-US"/>
        </a:p>
      </dgm:t>
    </dgm:pt>
    <dgm:pt modelId="{9AAEE79D-D45F-459D-B089-6D2498214C92}">
      <dgm:prSet phldrT="[Text]"/>
      <dgm:spPr/>
      <dgm:t>
        <a:bodyPr/>
        <a:lstStyle/>
        <a:p>
          <a:r>
            <a:rPr lang="en-US" altLang="zh-CN" dirty="0"/>
            <a:t>Base knowledge</a:t>
          </a:r>
          <a:endParaRPr lang="zh-CN" altLang="en-US" dirty="0"/>
        </a:p>
      </dgm:t>
    </dgm:pt>
    <dgm:pt modelId="{7498DE97-D37A-4CAB-90A2-0F5CAA52C46A}" type="parTrans" cxnId="{5B1DCED3-1578-4C8A-9427-1B3BBDC4D0C1}">
      <dgm:prSet/>
      <dgm:spPr/>
      <dgm:t>
        <a:bodyPr/>
        <a:lstStyle/>
        <a:p>
          <a:endParaRPr lang="zh-CN" altLang="en-US"/>
        </a:p>
      </dgm:t>
    </dgm:pt>
    <dgm:pt modelId="{06B6F73A-E833-49FC-AD33-15A4BB980E87}" type="sibTrans" cxnId="{5B1DCED3-1578-4C8A-9427-1B3BBDC4D0C1}">
      <dgm:prSet/>
      <dgm:spPr/>
      <dgm:t>
        <a:bodyPr/>
        <a:lstStyle/>
        <a:p>
          <a:endParaRPr lang="zh-CN" altLang="en-US"/>
        </a:p>
      </dgm:t>
    </dgm:pt>
    <dgm:pt modelId="{72D3585A-9C5A-4E97-9BF8-9EC44417C2B1}">
      <dgm:prSet phldrT="[Text]"/>
      <dgm:spPr/>
      <dgm:t>
        <a:bodyPr/>
        <a:lstStyle/>
        <a:p>
          <a:r>
            <a:rPr lang="en-US" altLang="zh-CN" dirty="0"/>
            <a:t>Incidence response</a:t>
          </a:r>
          <a:endParaRPr lang="zh-CN" altLang="en-US" dirty="0"/>
        </a:p>
      </dgm:t>
    </dgm:pt>
    <dgm:pt modelId="{8A6120A8-0CB6-4096-AB72-A7C5A6BFAFCF}" type="parTrans" cxnId="{2BC56C0F-F1DD-447F-B223-26087499B406}">
      <dgm:prSet/>
      <dgm:spPr/>
      <dgm:t>
        <a:bodyPr/>
        <a:lstStyle/>
        <a:p>
          <a:endParaRPr lang="zh-CN" altLang="en-US"/>
        </a:p>
      </dgm:t>
    </dgm:pt>
    <dgm:pt modelId="{6A0ECCC3-43B1-426C-891F-3B40403E0B9C}" type="sibTrans" cxnId="{2BC56C0F-F1DD-447F-B223-26087499B406}">
      <dgm:prSet/>
      <dgm:spPr/>
      <dgm:t>
        <a:bodyPr/>
        <a:lstStyle/>
        <a:p>
          <a:endParaRPr lang="zh-CN" altLang="en-US"/>
        </a:p>
      </dgm:t>
    </dgm:pt>
    <dgm:pt modelId="{A361893F-76A9-4CF3-9BB6-7D37A7B25D6A}" type="pres">
      <dgm:prSet presAssocID="{C88E9FB4-A447-4F95-A92A-F80DA50ECA9A}" presName="diagram" presStyleCnt="0">
        <dgm:presLayoutVars>
          <dgm:chPref val="1"/>
          <dgm:dir/>
          <dgm:animOne val="branch"/>
          <dgm:animLvl val="lvl"/>
          <dgm:resizeHandles/>
        </dgm:presLayoutVars>
      </dgm:prSet>
      <dgm:spPr/>
    </dgm:pt>
    <dgm:pt modelId="{DE7E91C7-ADD7-4B91-B55F-F1BDA8D65D9A}" type="pres">
      <dgm:prSet presAssocID="{99F4C839-4D91-469D-B521-A9D5267F6CA9}" presName="root" presStyleCnt="0"/>
      <dgm:spPr/>
    </dgm:pt>
    <dgm:pt modelId="{05888FAD-9197-4874-9849-F14A46C75BB3}" type="pres">
      <dgm:prSet presAssocID="{99F4C839-4D91-469D-B521-A9D5267F6CA9}" presName="rootComposite" presStyleCnt="0"/>
      <dgm:spPr/>
    </dgm:pt>
    <dgm:pt modelId="{BE387B23-13F5-4F63-83A7-9168DF9EE902}" type="pres">
      <dgm:prSet presAssocID="{99F4C839-4D91-469D-B521-A9D5267F6CA9}" presName="rootText" presStyleLbl="node1" presStyleIdx="0" presStyleCnt="2"/>
      <dgm:spPr/>
    </dgm:pt>
    <dgm:pt modelId="{A61E4585-1A38-4DBA-A545-1E883072222B}" type="pres">
      <dgm:prSet presAssocID="{99F4C839-4D91-469D-B521-A9D5267F6CA9}" presName="rootConnector" presStyleLbl="node1" presStyleIdx="0" presStyleCnt="2"/>
      <dgm:spPr/>
    </dgm:pt>
    <dgm:pt modelId="{DFC2B20F-D60E-4614-A663-D825CAA0A1F5}" type="pres">
      <dgm:prSet presAssocID="{99F4C839-4D91-469D-B521-A9D5267F6CA9}" presName="childShape" presStyleCnt="0"/>
      <dgm:spPr/>
    </dgm:pt>
    <dgm:pt modelId="{0611CB8A-605A-4E87-8D85-17B9ACEDCBA0}" type="pres">
      <dgm:prSet presAssocID="{3CC7ADB2-31E9-4B0F-BC50-6A8818F8157A}" presName="Name13" presStyleLbl="parChTrans1D2" presStyleIdx="0" presStyleCnt="5"/>
      <dgm:spPr/>
    </dgm:pt>
    <dgm:pt modelId="{89FB2BC8-622A-493F-9C76-A2B51802D378}" type="pres">
      <dgm:prSet presAssocID="{002A1A4E-867D-4865-B652-E310DC8BCB0E}" presName="childText" presStyleLbl="bgAcc1" presStyleIdx="0" presStyleCnt="5">
        <dgm:presLayoutVars>
          <dgm:bulletEnabled val="1"/>
        </dgm:presLayoutVars>
      </dgm:prSet>
      <dgm:spPr/>
    </dgm:pt>
    <dgm:pt modelId="{11B86F24-FAEA-4B73-9370-0209FED530E0}" type="pres">
      <dgm:prSet presAssocID="{255AE202-DB89-44A6-82FE-FA083DAA5A3F}" presName="Name13" presStyleLbl="parChTrans1D2" presStyleIdx="1" presStyleCnt="5"/>
      <dgm:spPr/>
    </dgm:pt>
    <dgm:pt modelId="{B9F7E906-0836-4435-AA58-D70489E0AE05}" type="pres">
      <dgm:prSet presAssocID="{1911DB40-AACD-4DA4-B1C3-EA647AAE1857}" presName="childText" presStyleLbl="bgAcc1" presStyleIdx="1" presStyleCnt="5">
        <dgm:presLayoutVars>
          <dgm:bulletEnabled val="1"/>
        </dgm:presLayoutVars>
      </dgm:prSet>
      <dgm:spPr/>
    </dgm:pt>
    <dgm:pt modelId="{CBC65D26-A5A9-456F-A264-574395655D64}" type="pres">
      <dgm:prSet presAssocID="{8A6120A8-0CB6-4096-AB72-A7C5A6BFAFCF}" presName="Name13" presStyleLbl="parChTrans1D2" presStyleIdx="2" presStyleCnt="5"/>
      <dgm:spPr/>
    </dgm:pt>
    <dgm:pt modelId="{D5E37710-7444-45E0-BCBB-8DDE51F70C65}" type="pres">
      <dgm:prSet presAssocID="{72D3585A-9C5A-4E97-9BF8-9EC44417C2B1}" presName="childText" presStyleLbl="bgAcc1" presStyleIdx="2" presStyleCnt="5">
        <dgm:presLayoutVars>
          <dgm:bulletEnabled val="1"/>
        </dgm:presLayoutVars>
      </dgm:prSet>
      <dgm:spPr/>
    </dgm:pt>
    <dgm:pt modelId="{479EB942-FE67-4F19-9307-A85264CD064E}" type="pres">
      <dgm:prSet presAssocID="{63E80153-0D98-49FA-B829-377DD3FFCD8D}" presName="root" presStyleCnt="0"/>
      <dgm:spPr/>
    </dgm:pt>
    <dgm:pt modelId="{BC762D4E-A5D6-4498-B682-1CC48A3A15AE}" type="pres">
      <dgm:prSet presAssocID="{63E80153-0D98-49FA-B829-377DD3FFCD8D}" presName="rootComposite" presStyleCnt="0"/>
      <dgm:spPr/>
    </dgm:pt>
    <dgm:pt modelId="{786B08AA-E635-44C4-B8A9-694BFEE38A10}" type="pres">
      <dgm:prSet presAssocID="{63E80153-0D98-49FA-B829-377DD3FFCD8D}" presName="rootText" presStyleLbl="node1" presStyleIdx="1" presStyleCnt="2"/>
      <dgm:spPr/>
    </dgm:pt>
    <dgm:pt modelId="{5721D013-883F-45BE-9C06-A142A8B41426}" type="pres">
      <dgm:prSet presAssocID="{63E80153-0D98-49FA-B829-377DD3FFCD8D}" presName="rootConnector" presStyleLbl="node1" presStyleIdx="1" presStyleCnt="2"/>
      <dgm:spPr/>
    </dgm:pt>
    <dgm:pt modelId="{CB981C3E-0AC3-4A6F-80B6-89071D5E73C3}" type="pres">
      <dgm:prSet presAssocID="{63E80153-0D98-49FA-B829-377DD3FFCD8D}" presName="childShape" presStyleCnt="0"/>
      <dgm:spPr/>
    </dgm:pt>
    <dgm:pt modelId="{3EC12814-E806-4FF7-A79F-EC1E6D26821C}" type="pres">
      <dgm:prSet presAssocID="{40531F7F-3D22-4EC1-98AD-2D8E84714A94}" presName="Name13" presStyleLbl="parChTrans1D2" presStyleIdx="3" presStyleCnt="5"/>
      <dgm:spPr/>
    </dgm:pt>
    <dgm:pt modelId="{D1341830-3D7C-4884-98DA-7ADB9C36CC39}" type="pres">
      <dgm:prSet presAssocID="{897F5015-0E71-4E35-9C7C-B6AF650FEA6B}" presName="childText" presStyleLbl="bgAcc1" presStyleIdx="3" presStyleCnt="5">
        <dgm:presLayoutVars>
          <dgm:bulletEnabled val="1"/>
        </dgm:presLayoutVars>
      </dgm:prSet>
      <dgm:spPr/>
    </dgm:pt>
    <dgm:pt modelId="{C215C7C5-24A4-467C-AEEE-DA1CBAA3D7F1}" type="pres">
      <dgm:prSet presAssocID="{7498DE97-D37A-4CAB-90A2-0F5CAA52C46A}" presName="Name13" presStyleLbl="parChTrans1D2" presStyleIdx="4" presStyleCnt="5"/>
      <dgm:spPr/>
    </dgm:pt>
    <dgm:pt modelId="{7AD7983D-3AD8-4235-BCF3-5BECD86843EA}" type="pres">
      <dgm:prSet presAssocID="{9AAEE79D-D45F-459D-B089-6D2498214C92}" presName="childText" presStyleLbl="bgAcc1" presStyleIdx="4" presStyleCnt="5">
        <dgm:presLayoutVars>
          <dgm:bulletEnabled val="1"/>
        </dgm:presLayoutVars>
      </dgm:prSet>
      <dgm:spPr/>
    </dgm:pt>
  </dgm:ptLst>
  <dgm:cxnLst>
    <dgm:cxn modelId="{2BC56C0F-F1DD-447F-B223-26087499B406}" srcId="{99F4C839-4D91-469D-B521-A9D5267F6CA9}" destId="{72D3585A-9C5A-4E97-9BF8-9EC44417C2B1}" srcOrd="2" destOrd="0" parTransId="{8A6120A8-0CB6-4096-AB72-A7C5A6BFAFCF}" sibTransId="{6A0ECCC3-43B1-426C-891F-3B40403E0B9C}"/>
    <dgm:cxn modelId="{0B68F215-4D53-4380-B1C1-2D317C1017E5}" type="presOf" srcId="{002A1A4E-867D-4865-B652-E310DC8BCB0E}" destId="{89FB2BC8-622A-493F-9C76-A2B51802D378}" srcOrd="0" destOrd="0" presId="urn:microsoft.com/office/officeart/2005/8/layout/hierarchy3"/>
    <dgm:cxn modelId="{07DA2A17-FF3C-46B8-9905-43D887466608}" type="presOf" srcId="{3CC7ADB2-31E9-4B0F-BC50-6A8818F8157A}" destId="{0611CB8A-605A-4E87-8D85-17B9ACEDCBA0}" srcOrd="0" destOrd="0" presId="urn:microsoft.com/office/officeart/2005/8/layout/hierarchy3"/>
    <dgm:cxn modelId="{DDF57321-DF69-49C9-8876-2C73EB2AA851}" type="presOf" srcId="{40531F7F-3D22-4EC1-98AD-2D8E84714A94}" destId="{3EC12814-E806-4FF7-A79F-EC1E6D26821C}" srcOrd="0" destOrd="0" presId="urn:microsoft.com/office/officeart/2005/8/layout/hierarchy3"/>
    <dgm:cxn modelId="{8B934624-6D72-4E68-A2A0-FF559B7D25F7}" type="presOf" srcId="{255AE202-DB89-44A6-82FE-FA083DAA5A3F}" destId="{11B86F24-FAEA-4B73-9370-0209FED530E0}" srcOrd="0" destOrd="0" presId="urn:microsoft.com/office/officeart/2005/8/layout/hierarchy3"/>
    <dgm:cxn modelId="{B4366143-95C8-4E11-A66A-C3B211D42A80}" srcId="{99F4C839-4D91-469D-B521-A9D5267F6CA9}" destId="{002A1A4E-867D-4865-B652-E310DC8BCB0E}" srcOrd="0" destOrd="0" parTransId="{3CC7ADB2-31E9-4B0F-BC50-6A8818F8157A}" sibTransId="{90A79EF1-6C5B-4271-B613-90ED62760326}"/>
    <dgm:cxn modelId="{BC512248-20C9-410C-8901-C9B5262BBD64}" type="presOf" srcId="{1911DB40-AACD-4DA4-B1C3-EA647AAE1857}" destId="{B9F7E906-0836-4435-AA58-D70489E0AE05}" srcOrd="0" destOrd="0" presId="urn:microsoft.com/office/officeart/2005/8/layout/hierarchy3"/>
    <dgm:cxn modelId="{96C76E69-54D9-4D3E-AE76-A62C1D436B13}" type="presOf" srcId="{63E80153-0D98-49FA-B829-377DD3FFCD8D}" destId="{5721D013-883F-45BE-9C06-A142A8B41426}" srcOrd="1" destOrd="0" presId="urn:microsoft.com/office/officeart/2005/8/layout/hierarchy3"/>
    <dgm:cxn modelId="{B2557355-FDDE-4B42-8F9D-7EE48F38695B}" type="presOf" srcId="{8A6120A8-0CB6-4096-AB72-A7C5A6BFAFCF}" destId="{CBC65D26-A5A9-456F-A264-574395655D64}" srcOrd="0" destOrd="0" presId="urn:microsoft.com/office/officeart/2005/8/layout/hierarchy3"/>
    <dgm:cxn modelId="{F55F0256-8304-49F0-B88C-5D7EE29CF551}" srcId="{99F4C839-4D91-469D-B521-A9D5267F6CA9}" destId="{1911DB40-AACD-4DA4-B1C3-EA647AAE1857}" srcOrd="1" destOrd="0" parTransId="{255AE202-DB89-44A6-82FE-FA083DAA5A3F}" sibTransId="{0FD1B50F-C29C-487B-B7DC-234E25FAF17B}"/>
    <dgm:cxn modelId="{4EED267A-1F59-4DBA-B789-A5E3B2853B4C}" type="presOf" srcId="{C88E9FB4-A447-4F95-A92A-F80DA50ECA9A}" destId="{A361893F-76A9-4CF3-9BB6-7D37A7B25D6A}" srcOrd="0" destOrd="0" presId="urn:microsoft.com/office/officeart/2005/8/layout/hierarchy3"/>
    <dgm:cxn modelId="{32F3D28E-F921-4535-B035-0B84BFB37ACC}" type="presOf" srcId="{897F5015-0E71-4E35-9C7C-B6AF650FEA6B}" destId="{D1341830-3D7C-4884-98DA-7ADB9C36CC39}" srcOrd="0" destOrd="0" presId="urn:microsoft.com/office/officeart/2005/8/layout/hierarchy3"/>
    <dgm:cxn modelId="{D841359D-AC2A-48F5-9264-EB9A99BE688F}" type="presOf" srcId="{99F4C839-4D91-469D-B521-A9D5267F6CA9}" destId="{BE387B23-13F5-4F63-83A7-9168DF9EE902}" srcOrd="0" destOrd="0" presId="urn:microsoft.com/office/officeart/2005/8/layout/hierarchy3"/>
    <dgm:cxn modelId="{48AD47A6-1FC3-4648-A0C0-02F023F965AA}" srcId="{C88E9FB4-A447-4F95-A92A-F80DA50ECA9A}" destId="{63E80153-0D98-49FA-B829-377DD3FFCD8D}" srcOrd="1" destOrd="0" parTransId="{E0D61B22-53DB-45E7-B25B-E5F40D39E5F8}" sibTransId="{10A05AFF-B4B9-43F1-82E7-A9EC165EE028}"/>
    <dgm:cxn modelId="{5E639FA7-B248-4162-956F-AE85A0C61416}" srcId="{63E80153-0D98-49FA-B829-377DD3FFCD8D}" destId="{897F5015-0E71-4E35-9C7C-B6AF650FEA6B}" srcOrd="0" destOrd="0" parTransId="{40531F7F-3D22-4EC1-98AD-2D8E84714A94}" sibTransId="{6D38C603-69A1-4D7A-A72F-CAEA326F6D5F}"/>
    <dgm:cxn modelId="{FBC608B5-8408-4980-AF38-C9EE51FA846B}" type="presOf" srcId="{72D3585A-9C5A-4E97-9BF8-9EC44417C2B1}" destId="{D5E37710-7444-45E0-BCBB-8DDE51F70C65}" srcOrd="0" destOrd="0" presId="urn:microsoft.com/office/officeart/2005/8/layout/hierarchy3"/>
    <dgm:cxn modelId="{566624D0-CED8-4516-A872-04FB38344F2C}" type="presOf" srcId="{7498DE97-D37A-4CAB-90A2-0F5CAA52C46A}" destId="{C215C7C5-24A4-467C-AEEE-DA1CBAA3D7F1}" srcOrd="0" destOrd="0" presId="urn:microsoft.com/office/officeart/2005/8/layout/hierarchy3"/>
    <dgm:cxn modelId="{5B1DCED3-1578-4C8A-9427-1B3BBDC4D0C1}" srcId="{63E80153-0D98-49FA-B829-377DD3FFCD8D}" destId="{9AAEE79D-D45F-459D-B089-6D2498214C92}" srcOrd="1" destOrd="0" parTransId="{7498DE97-D37A-4CAB-90A2-0F5CAA52C46A}" sibTransId="{06B6F73A-E833-49FC-AD33-15A4BB980E87}"/>
    <dgm:cxn modelId="{4A82E3DC-1C17-4397-9AF3-86719816367D}" type="presOf" srcId="{99F4C839-4D91-469D-B521-A9D5267F6CA9}" destId="{A61E4585-1A38-4DBA-A545-1E883072222B}" srcOrd="1" destOrd="0" presId="urn:microsoft.com/office/officeart/2005/8/layout/hierarchy3"/>
    <dgm:cxn modelId="{74CE99E4-9FB1-4592-87CF-3BA1667D0AC8}" srcId="{C88E9FB4-A447-4F95-A92A-F80DA50ECA9A}" destId="{99F4C839-4D91-469D-B521-A9D5267F6CA9}" srcOrd="0" destOrd="0" parTransId="{B810DB0E-63D8-41E2-84E1-3E857F05A14E}" sibTransId="{96FA7C6B-A7B1-42FF-9F2D-2542E71B7901}"/>
    <dgm:cxn modelId="{E9579FF7-8352-41BE-AB1A-E68A085A352C}" type="presOf" srcId="{9AAEE79D-D45F-459D-B089-6D2498214C92}" destId="{7AD7983D-3AD8-4235-BCF3-5BECD86843EA}" srcOrd="0" destOrd="0" presId="urn:microsoft.com/office/officeart/2005/8/layout/hierarchy3"/>
    <dgm:cxn modelId="{1759ACF8-BA88-4F74-A910-440EDC403779}" type="presOf" srcId="{63E80153-0D98-49FA-B829-377DD3FFCD8D}" destId="{786B08AA-E635-44C4-B8A9-694BFEE38A10}" srcOrd="0" destOrd="0" presId="urn:microsoft.com/office/officeart/2005/8/layout/hierarchy3"/>
    <dgm:cxn modelId="{FBE6DBFF-212A-4F7A-918A-DCC7D13A80E6}" type="presParOf" srcId="{A361893F-76A9-4CF3-9BB6-7D37A7B25D6A}" destId="{DE7E91C7-ADD7-4B91-B55F-F1BDA8D65D9A}" srcOrd="0" destOrd="0" presId="urn:microsoft.com/office/officeart/2005/8/layout/hierarchy3"/>
    <dgm:cxn modelId="{871C3CFC-E553-426C-8307-87F7C5297FC1}" type="presParOf" srcId="{DE7E91C7-ADD7-4B91-B55F-F1BDA8D65D9A}" destId="{05888FAD-9197-4874-9849-F14A46C75BB3}" srcOrd="0" destOrd="0" presId="urn:microsoft.com/office/officeart/2005/8/layout/hierarchy3"/>
    <dgm:cxn modelId="{74B1CD42-8D50-429A-B8EF-6526F83D5C67}" type="presParOf" srcId="{05888FAD-9197-4874-9849-F14A46C75BB3}" destId="{BE387B23-13F5-4F63-83A7-9168DF9EE902}" srcOrd="0" destOrd="0" presId="urn:microsoft.com/office/officeart/2005/8/layout/hierarchy3"/>
    <dgm:cxn modelId="{F8719B19-581D-46D7-A172-4D75DB788D0B}" type="presParOf" srcId="{05888FAD-9197-4874-9849-F14A46C75BB3}" destId="{A61E4585-1A38-4DBA-A545-1E883072222B}" srcOrd="1" destOrd="0" presId="urn:microsoft.com/office/officeart/2005/8/layout/hierarchy3"/>
    <dgm:cxn modelId="{1C1E1E23-BE20-48CF-BC17-B549B3AE5928}" type="presParOf" srcId="{DE7E91C7-ADD7-4B91-B55F-F1BDA8D65D9A}" destId="{DFC2B20F-D60E-4614-A663-D825CAA0A1F5}" srcOrd="1" destOrd="0" presId="urn:microsoft.com/office/officeart/2005/8/layout/hierarchy3"/>
    <dgm:cxn modelId="{0176350C-2E34-417A-B768-B4073428D2E3}" type="presParOf" srcId="{DFC2B20F-D60E-4614-A663-D825CAA0A1F5}" destId="{0611CB8A-605A-4E87-8D85-17B9ACEDCBA0}" srcOrd="0" destOrd="0" presId="urn:microsoft.com/office/officeart/2005/8/layout/hierarchy3"/>
    <dgm:cxn modelId="{400E7028-E836-4B90-8EC7-F39D5654F2BC}" type="presParOf" srcId="{DFC2B20F-D60E-4614-A663-D825CAA0A1F5}" destId="{89FB2BC8-622A-493F-9C76-A2B51802D378}" srcOrd="1" destOrd="0" presId="urn:microsoft.com/office/officeart/2005/8/layout/hierarchy3"/>
    <dgm:cxn modelId="{328FB678-9AB6-452B-8E8A-D7722C3726B2}" type="presParOf" srcId="{DFC2B20F-D60E-4614-A663-D825CAA0A1F5}" destId="{11B86F24-FAEA-4B73-9370-0209FED530E0}" srcOrd="2" destOrd="0" presId="urn:microsoft.com/office/officeart/2005/8/layout/hierarchy3"/>
    <dgm:cxn modelId="{E6302364-4841-4EDF-95FA-7A557D740BFB}" type="presParOf" srcId="{DFC2B20F-D60E-4614-A663-D825CAA0A1F5}" destId="{B9F7E906-0836-4435-AA58-D70489E0AE05}" srcOrd="3" destOrd="0" presId="urn:microsoft.com/office/officeart/2005/8/layout/hierarchy3"/>
    <dgm:cxn modelId="{0220BA2E-3B28-4DC9-A05E-3AB3234C32FB}" type="presParOf" srcId="{DFC2B20F-D60E-4614-A663-D825CAA0A1F5}" destId="{CBC65D26-A5A9-456F-A264-574395655D64}" srcOrd="4" destOrd="0" presId="urn:microsoft.com/office/officeart/2005/8/layout/hierarchy3"/>
    <dgm:cxn modelId="{09F09125-75B8-417B-8513-5C5CB0F11DFB}" type="presParOf" srcId="{DFC2B20F-D60E-4614-A663-D825CAA0A1F5}" destId="{D5E37710-7444-45E0-BCBB-8DDE51F70C65}" srcOrd="5" destOrd="0" presId="urn:microsoft.com/office/officeart/2005/8/layout/hierarchy3"/>
    <dgm:cxn modelId="{00B3AC99-E846-440C-87B9-53A37E1A2283}" type="presParOf" srcId="{A361893F-76A9-4CF3-9BB6-7D37A7B25D6A}" destId="{479EB942-FE67-4F19-9307-A85264CD064E}" srcOrd="1" destOrd="0" presId="urn:microsoft.com/office/officeart/2005/8/layout/hierarchy3"/>
    <dgm:cxn modelId="{D97D7EC6-620C-4E88-989D-AFE16EB4CEC0}" type="presParOf" srcId="{479EB942-FE67-4F19-9307-A85264CD064E}" destId="{BC762D4E-A5D6-4498-B682-1CC48A3A15AE}" srcOrd="0" destOrd="0" presId="urn:microsoft.com/office/officeart/2005/8/layout/hierarchy3"/>
    <dgm:cxn modelId="{BDBDAD32-AE58-4CBC-B168-020851B08A61}" type="presParOf" srcId="{BC762D4E-A5D6-4498-B682-1CC48A3A15AE}" destId="{786B08AA-E635-44C4-B8A9-694BFEE38A10}" srcOrd="0" destOrd="0" presId="urn:microsoft.com/office/officeart/2005/8/layout/hierarchy3"/>
    <dgm:cxn modelId="{E0F04232-B740-422E-BCDB-C1588B3C0050}" type="presParOf" srcId="{BC762D4E-A5D6-4498-B682-1CC48A3A15AE}" destId="{5721D013-883F-45BE-9C06-A142A8B41426}" srcOrd="1" destOrd="0" presId="urn:microsoft.com/office/officeart/2005/8/layout/hierarchy3"/>
    <dgm:cxn modelId="{162370B8-DB01-4C19-8CB9-E196884FE533}" type="presParOf" srcId="{479EB942-FE67-4F19-9307-A85264CD064E}" destId="{CB981C3E-0AC3-4A6F-80B6-89071D5E73C3}" srcOrd="1" destOrd="0" presId="urn:microsoft.com/office/officeart/2005/8/layout/hierarchy3"/>
    <dgm:cxn modelId="{D2E83F0A-7F2C-40DA-9767-BD616CFE7456}" type="presParOf" srcId="{CB981C3E-0AC3-4A6F-80B6-89071D5E73C3}" destId="{3EC12814-E806-4FF7-A79F-EC1E6D26821C}" srcOrd="0" destOrd="0" presId="urn:microsoft.com/office/officeart/2005/8/layout/hierarchy3"/>
    <dgm:cxn modelId="{9C64D8BE-199E-48D9-BD7B-DEDE242F4AA1}" type="presParOf" srcId="{CB981C3E-0AC3-4A6F-80B6-89071D5E73C3}" destId="{D1341830-3D7C-4884-98DA-7ADB9C36CC39}" srcOrd="1" destOrd="0" presId="urn:microsoft.com/office/officeart/2005/8/layout/hierarchy3"/>
    <dgm:cxn modelId="{7F9372DF-A777-4828-AE17-47F3AF6A10BB}" type="presParOf" srcId="{CB981C3E-0AC3-4A6F-80B6-89071D5E73C3}" destId="{C215C7C5-24A4-467C-AEEE-DA1CBAA3D7F1}" srcOrd="2" destOrd="0" presId="urn:microsoft.com/office/officeart/2005/8/layout/hierarchy3"/>
    <dgm:cxn modelId="{AA167526-BD94-4DCC-AD81-A27A3DA5AF21}" type="presParOf" srcId="{CB981C3E-0AC3-4A6F-80B6-89071D5E73C3}" destId="{7AD7983D-3AD8-4235-BCF3-5BECD86843E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3BF80-AD3B-4139-8006-3DF2F75B8BE3}">
      <dsp:nvSpPr>
        <dsp:cNvPr id="0" name=""/>
        <dsp:cNvSpPr/>
      </dsp:nvSpPr>
      <dsp:spPr>
        <a:xfrm rot="5400000">
          <a:off x="466931" y="1703427"/>
          <a:ext cx="1385248" cy="2305022"/>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841E1-C3DB-4640-801D-EB9E0A6D1C09}">
      <dsp:nvSpPr>
        <dsp:cNvPr id="0" name=""/>
        <dsp:cNvSpPr/>
      </dsp:nvSpPr>
      <dsp:spPr>
        <a:xfrm>
          <a:off x="235698" y="2392132"/>
          <a:ext cx="2080987" cy="182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t>Mail</a:t>
          </a:r>
          <a:r>
            <a:rPr lang="zh-CN" altLang="en-US" sz="1500" kern="1200" dirty="0"/>
            <a:t>：</a:t>
          </a:r>
          <a:endParaRPr lang="en-US" altLang="zh-CN" sz="1500" kern="1200" dirty="0"/>
        </a:p>
        <a:p>
          <a:pPr marL="0" lvl="0" indent="0" algn="l" defTabSz="1244600">
            <a:lnSpc>
              <a:spcPct val="90000"/>
            </a:lnSpc>
            <a:spcBef>
              <a:spcPct val="0"/>
            </a:spcBef>
            <a:spcAft>
              <a:spcPct val="35000"/>
            </a:spcAft>
            <a:buNone/>
          </a:pPr>
          <a:r>
            <a:rPr lang="en-US" altLang="zh-CN" sz="1500" kern="1200" dirty="0"/>
            <a:t>Spear phishing email to gain access to the corporate network</a:t>
          </a:r>
        </a:p>
        <a:p>
          <a:pPr marL="0" lvl="0" indent="0" algn="l" defTabSz="1244600">
            <a:lnSpc>
              <a:spcPct val="90000"/>
            </a:lnSpc>
            <a:spcBef>
              <a:spcPct val="0"/>
            </a:spcBef>
            <a:spcAft>
              <a:spcPct val="35000"/>
            </a:spcAft>
            <a:buNone/>
          </a:pPr>
          <a:endParaRPr lang="zh-CN" altLang="en-US" sz="1500" kern="1200" dirty="0"/>
        </a:p>
      </dsp:txBody>
      <dsp:txXfrm>
        <a:off x="235698" y="2392132"/>
        <a:ext cx="2080987" cy="1824107"/>
      </dsp:txXfrm>
    </dsp:sp>
    <dsp:sp modelId="{202160C7-38A1-4695-AC0C-C4BD18ED0177}">
      <dsp:nvSpPr>
        <dsp:cNvPr id="0" name=""/>
        <dsp:cNvSpPr/>
      </dsp:nvSpPr>
      <dsp:spPr>
        <a:xfrm>
          <a:off x="1924046" y="1533729"/>
          <a:ext cx="392639" cy="392639"/>
        </a:xfrm>
        <a:prstGeom prst="triangle">
          <a:avLst>
            <a:gd name="adj" fmla="val 100000"/>
          </a:avLst>
        </a:prstGeom>
        <a:solidFill>
          <a:schemeClr val="accent5">
            <a:hueOff val="-1225557"/>
            <a:satOff val="-1705"/>
            <a:lumOff val="-654"/>
            <a:alphaOff val="0"/>
          </a:schemeClr>
        </a:solidFill>
        <a:ln w="12700" cap="flat" cmpd="sng" algn="ctr">
          <a:solidFill>
            <a:schemeClr val="accent5">
              <a:hueOff val="-1225557"/>
              <a:satOff val="-170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ECAA2-ADF9-42C7-8EB4-ED8A96687C0E}">
      <dsp:nvSpPr>
        <dsp:cNvPr id="0" name=""/>
        <dsp:cNvSpPr/>
      </dsp:nvSpPr>
      <dsp:spPr>
        <a:xfrm rot="5400000">
          <a:off x="3014466" y="1073037"/>
          <a:ext cx="1385248" cy="2305022"/>
        </a:xfrm>
        <a:prstGeom prst="corner">
          <a:avLst>
            <a:gd name="adj1" fmla="val 16120"/>
            <a:gd name="adj2" fmla="val 16110"/>
          </a:avLst>
        </a:prstGeom>
        <a:solidFill>
          <a:schemeClr val="accent5">
            <a:hueOff val="-2451115"/>
            <a:satOff val="-3409"/>
            <a:lumOff val="-1307"/>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20990-5595-4C18-A4FD-DBA213F60328}">
      <dsp:nvSpPr>
        <dsp:cNvPr id="0" name=""/>
        <dsp:cNvSpPr/>
      </dsp:nvSpPr>
      <dsp:spPr>
        <a:xfrm>
          <a:off x="2783233" y="1761742"/>
          <a:ext cx="2080987" cy="182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t>Application</a:t>
          </a:r>
          <a:r>
            <a:rPr lang="zh-CN" altLang="en-US" sz="1900" kern="1200" dirty="0"/>
            <a:t>：</a:t>
          </a:r>
          <a:endParaRPr lang="en-US" altLang="zh-CN" sz="1900" kern="1200" dirty="0"/>
        </a:p>
        <a:p>
          <a:pPr marL="0" lvl="0" indent="0" algn="l" defTabSz="1244600">
            <a:lnSpc>
              <a:spcPct val="90000"/>
            </a:lnSpc>
            <a:spcBef>
              <a:spcPct val="0"/>
            </a:spcBef>
            <a:spcAft>
              <a:spcPct val="35000"/>
            </a:spcAft>
            <a:buNone/>
          </a:pPr>
          <a:r>
            <a:rPr lang="en-US" altLang="zh-CN" sz="1900" kern="1200" dirty="0"/>
            <a:t>Compromised host on corporate network</a:t>
          </a:r>
          <a:endParaRPr lang="zh-CN" altLang="en-US" sz="1900" kern="1200" dirty="0"/>
        </a:p>
      </dsp:txBody>
      <dsp:txXfrm>
        <a:off x="2783233" y="1761742"/>
        <a:ext cx="2080987" cy="1824107"/>
      </dsp:txXfrm>
    </dsp:sp>
    <dsp:sp modelId="{09382F88-29AD-4217-AC6E-C527DBBB1592}">
      <dsp:nvSpPr>
        <dsp:cNvPr id="0" name=""/>
        <dsp:cNvSpPr/>
      </dsp:nvSpPr>
      <dsp:spPr>
        <a:xfrm>
          <a:off x="4471581" y="903339"/>
          <a:ext cx="392639" cy="392639"/>
        </a:xfrm>
        <a:prstGeom prst="triangle">
          <a:avLst>
            <a:gd name="adj" fmla="val 100000"/>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D5E92-6C2F-4F2C-A87C-5749E7B40437}">
      <dsp:nvSpPr>
        <dsp:cNvPr id="0" name=""/>
        <dsp:cNvSpPr/>
      </dsp:nvSpPr>
      <dsp:spPr>
        <a:xfrm rot="5400000">
          <a:off x="5562001" y="442647"/>
          <a:ext cx="1385248" cy="2305022"/>
        </a:xfrm>
        <a:prstGeom prst="corner">
          <a:avLst>
            <a:gd name="adj1" fmla="val 16120"/>
            <a:gd name="adj2" fmla="val 16110"/>
          </a:avLst>
        </a:prstGeom>
        <a:solidFill>
          <a:schemeClr val="accent5">
            <a:hueOff val="-4902230"/>
            <a:satOff val="-6819"/>
            <a:lumOff val="-2615"/>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99A3A-894B-43A4-AB61-5D32C94301BD}">
      <dsp:nvSpPr>
        <dsp:cNvPr id="0" name=""/>
        <dsp:cNvSpPr/>
      </dsp:nvSpPr>
      <dsp:spPr>
        <a:xfrm>
          <a:off x="5330768" y="1131352"/>
          <a:ext cx="2080987" cy="182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altLang="zh-CN" sz="2600" kern="1200" dirty="0"/>
            <a:t>Network</a:t>
          </a:r>
          <a:r>
            <a:rPr lang="zh-CN" altLang="en-US" sz="2600" kern="1200" dirty="0"/>
            <a:t>：</a:t>
          </a:r>
          <a:r>
            <a:rPr lang="en-US" altLang="zh-CN" sz="2000" kern="1200" dirty="0"/>
            <a:t>moved into the plant network </a:t>
          </a:r>
          <a:endParaRPr lang="zh-CN" altLang="en-US" sz="2000" kern="1200" dirty="0"/>
        </a:p>
      </dsp:txBody>
      <dsp:txXfrm>
        <a:off x="5330768" y="1131352"/>
        <a:ext cx="2080987" cy="1824107"/>
      </dsp:txXfrm>
    </dsp:sp>
    <dsp:sp modelId="{C21A2355-59E6-4765-946B-BBD36DF29CA8}">
      <dsp:nvSpPr>
        <dsp:cNvPr id="0" name=""/>
        <dsp:cNvSpPr/>
      </dsp:nvSpPr>
      <dsp:spPr>
        <a:xfrm>
          <a:off x="7019116" y="272948"/>
          <a:ext cx="392639" cy="392639"/>
        </a:xfrm>
        <a:prstGeom prst="triangle">
          <a:avLst>
            <a:gd name="adj" fmla="val 100000"/>
          </a:avLst>
        </a:prstGeom>
        <a:solidFill>
          <a:schemeClr val="accent5">
            <a:hueOff val="-6127787"/>
            <a:satOff val="-8523"/>
            <a:lumOff val="-3268"/>
            <a:alphaOff val="0"/>
          </a:schemeClr>
        </a:solidFill>
        <a:ln w="12700" cap="flat" cmpd="sng" algn="ctr">
          <a:solidFill>
            <a:schemeClr val="accent5">
              <a:hueOff val="-6127787"/>
              <a:satOff val="-8523"/>
              <a:lumOff val="-32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96EC0-2754-40ED-8C77-402658EA03E0}">
      <dsp:nvSpPr>
        <dsp:cNvPr id="0" name=""/>
        <dsp:cNvSpPr/>
      </dsp:nvSpPr>
      <dsp:spPr>
        <a:xfrm rot="5400000">
          <a:off x="8109535" y="-187742"/>
          <a:ext cx="1385248" cy="2305022"/>
        </a:xfrm>
        <a:prstGeom prst="corner">
          <a:avLst>
            <a:gd name="adj1" fmla="val 16120"/>
            <a:gd name="adj2" fmla="val 16110"/>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3B119-D816-43A1-8F2E-D0A73791E65F}">
      <dsp:nvSpPr>
        <dsp:cNvPr id="0" name=""/>
        <dsp:cNvSpPr/>
      </dsp:nvSpPr>
      <dsp:spPr>
        <a:xfrm>
          <a:off x="7878303" y="500962"/>
          <a:ext cx="2080987" cy="182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altLang="zh-CN" sz="2800" kern="1200" dirty="0"/>
            <a:t>Exploitation</a:t>
          </a:r>
          <a:r>
            <a:rPr lang="zh-CN" altLang="en-US" sz="2800" kern="1200" dirty="0"/>
            <a:t>：</a:t>
          </a:r>
          <a:endParaRPr lang="en-US" altLang="zh-CN" sz="2800" kern="1200" dirty="0"/>
        </a:p>
        <a:p>
          <a:pPr marL="0" lvl="0" indent="0" algn="l" defTabSz="1244600">
            <a:lnSpc>
              <a:spcPct val="90000"/>
            </a:lnSpc>
            <a:spcBef>
              <a:spcPct val="0"/>
            </a:spcBef>
            <a:spcAft>
              <a:spcPct val="35000"/>
            </a:spcAft>
            <a:buNone/>
          </a:pPr>
          <a:r>
            <a:rPr lang="en-US" altLang="zh-CN" sz="1600" kern="1200" dirty="0"/>
            <a:t>Demonstrated knowledge of ICS and was able to cause multiple components of the system to fail</a:t>
          </a:r>
          <a:endParaRPr lang="zh-CN" altLang="en-US" sz="1600" kern="1200" dirty="0"/>
        </a:p>
      </dsp:txBody>
      <dsp:txXfrm>
        <a:off x="7878303" y="500962"/>
        <a:ext cx="2080987" cy="182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87B23-13F5-4F63-83A7-9168DF9EE902}">
      <dsp:nvSpPr>
        <dsp:cNvPr id="0" name=""/>
        <dsp:cNvSpPr/>
      </dsp:nvSpPr>
      <dsp:spPr>
        <a:xfrm>
          <a:off x="1356417" y="2476"/>
          <a:ext cx="1711344" cy="8556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Technical</a:t>
          </a:r>
          <a:endParaRPr lang="zh-CN" altLang="en-US" sz="3000" kern="1200" dirty="0"/>
        </a:p>
      </dsp:txBody>
      <dsp:txXfrm>
        <a:off x="1381479" y="27538"/>
        <a:ext cx="1661220" cy="805548"/>
      </dsp:txXfrm>
    </dsp:sp>
    <dsp:sp modelId="{0611CB8A-605A-4E87-8D85-17B9ACEDCBA0}">
      <dsp:nvSpPr>
        <dsp:cNvPr id="0" name=""/>
        <dsp:cNvSpPr/>
      </dsp:nvSpPr>
      <dsp:spPr>
        <a:xfrm>
          <a:off x="1527551" y="858148"/>
          <a:ext cx="171134" cy="641754"/>
        </a:xfrm>
        <a:custGeom>
          <a:avLst/>
          <a:gdLst/>
          <a:ahLst/>
          <a:cxnLst/>
          <a:rect l="0" t="0" r="0" b="0"/>
          <a:pathLst>
            <a:path>
              <a:moveTo>
                <a:pt x="0" y="0"/>
              </a:moveTo>
              <a:lnTo>
                <a:pt x="0" y="641754"/>
              </a:lnTo>
              <a:lnTo>
                <a:pt x="171134" y="641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FB2BC8-622A-493F-9C76-A2B51802D378}">
      <dsp:nvSpPr>
        <dsp:cNvPr id="0" name=""/>
        <dsp:cNvSpPr/>
      </dsp:nvSpPr>
      <dsp:spPr>
        <a:xfrm>
          <a:off x="1698686" y="1072067"/>
          <a:ext cx="1369075" cy="8556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Architecture</a:t>
          </a:r>
          <a:endParaRPr lang="zh-CN" altLang="en-US" sz="1600" kern="1200" dirty="0"/>
        </a:p>
      </dsp:txBody>
      <dsp:txXfrm>
        <a:off x="1723748" y="1097129"/>
        <a:ext cx="1318951" cy="805548"/>
      </dsp:txXfrm>
    </dsp:sp>
    <dsp:sp modelId="{11B86F24-FAEA-4B73-9370-0209FED530E0}">
      <dsp:nvSpPr>
        <dsp:cNvPr id="0" name=""/>
        <dsp:cNvSpPr/>
      </dsp:nvSpPr>
      <dsp:spPr>
        <a:xfrm>
          <a:off x="1527551" y="858148"/>
          <a:ext cx="171134" cy="1711344"/>
        </a:xfrm>
        <a:custGeom>
          <a:avLst/>
          <a:gdLst/>
          <a:ahLst/>
          <a:cxnLst/>
          <a:rect l="0" t="0" r="0" b="0"/>
          <a:pathLst>
            <a:path>
              <a:moveTo>
                <a:pt x="0" y="0"/>
              </a:moveTo>
              <a:lnTo>
                <a:pt x="0" y="1711344"/>
              </a:lnTo>
              <a:lnTo>
                <a:pt x="171134" y="1711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F7E906-0836-4435-AA58-D70489E0AE05}">
      <dsp:nvSpPr>
        <dsp:cNvPr id="0" name=""/>
        <dsp:cNvSpPr/>
      </dsp:nvSpPr>
      <dsp:spPr>
        <a:xfrm>
          <a:off x="1698686" y="2141657"/>
          <a:ext cx="1369075" cy="8556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Network Security Monitoring</a:t>
          </a:r>
          <a:endParaRPr lang="zh-CN" altLang="en-US" sz="1600" kern="1200" dirty="0"/>
        </a:p>
      </dsp:txBody>
      <dsp:txXfrm>
        <a:off x="1723748" y="2166719"/>
        <a:ext cx="1318951" cy="805548"/>
      </dsp:txXfrm>
    </dsp:sp>
    <dsp:sp modelId="{CBC65D26-A5A9-456F-A264-574395655D64}">
      <dsp:nvSpPr>
        <dsp:cNvPr id="0" name=""/>
        <dsp:cNvSpPr/>
      </dsp:nvSpPr>
      <dsp:spPr>
        <a:xfrm>
          <a:off x="1527551" y="858148"/>
          <a:ext cx="171134" cy="2780935"/>
        </a:xfrm>
        <a:custGeom>
          <a:avLst/>
          <a:gdLst/>
          <a:ahLst/>
          <a:cxnLst/>
          <a:rect l="0" t="0" r="0" b="0"/>
          <a:pathLst>
            <a:path>
              <a:moveTo>
                <a:pt x="0" y="0"/>
              </a:moveTo>
              <a:lnTo>
                <a:pt x="0" y="2780935"/>
              </a:lnTo>
              <a:lnTo>
                <a:pt x="171134" y="2780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37710-7444-45E0-BCBB-8DDE51F70C65}">
      <dsp:nvSpPr>
        <dsp:cNvPr id="0" name=""/>
        <dsp:cNvSpPr/>
      </dsp:nvSpPr>
      <dsp:spPr>
        <a:xfrm>
          <a:off x="1698686" y="3211248"/>
          <a:ext cx="1369075" cy="8556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Incidence response</a:t>
          </a:r>
          <a:endParaRPr lang="zh-CN" altLang="en-US" sz="1600" kern="1200" dirty="0"/>
        </a:p>
      </dsp:txBody>
      <dsp:txXfrm>
        <a:off x="1723748" y="3236310"/>
        <a:ext cx="1318951" cy="805548"/>
      </dsp:txXfrm>
    </dsp:sp>
    <dsp:sp modelId="{786B08AA-E635-44C4-B8A9-694BFEE38A10}">
      <dsp:nvSpPr>
        <dsp:cNvPr id="0" name=""/>
        <dsp:cNvSpPr/>
      </dsp:nvSpPr>
      <dsp:spPr>
        <a:xfrm>
          <a:off x="3495598" y="2476"/>
          <a:ext cx="1711344" cy="8556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People</a:t>
          </a:r>
          <a:endParaRPr lang="zh-CN" altLang="en-US" sz="3000" kern="1200" dirty="0"/>
        </a:p>
      </dsp:txBody>
      <dsp:txXfrm>
        <a:off x="3520660" y="27538"/>
        <a:ext cx="1661220" cy="805548"/>
      </dsp:txXfrm>
    </dsp:sp>
    <dsp:sp modelId="{3EC12814-E806-4FF7-A79F-EC1E6D26821C}">
      <dsp:nvSpPr>
        <dsp:cNvPr id="0" name=""/>
        <dsp:cNvSpPr/>
      </dsp:nvSpPr>
      <dsp:spPr>
        <a:xfrm>
          <a:off x="3666732" y="858148"/>
          <a:ext cx="171134" cy="641754"/>
        </a:xfrm>
        <a:custGeom>
          <a:avLst/>
          <a:gdLst/>
          <a:ahLst/>
          <a:cxnLst/>
          <a:rect l="0" t="0" r="0" b="0"/>
          <a:pathLst>
            <a:path>
              <a:moveTo>
                <a:pt x="0" y="0"/>
              </a:moveTo>
              <a:lnTo>
                <a:pt x="0" y="641754"/>
              </a:lnTo>
              <a:lnTo>
                <a:pt x="171134" y="6417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341830-3D7C-4884-98DA-7ADB9C36CC39}">
      <dsp:nvSpPr>
        <dsp:cNvPr id="0" name=""/>
        <dsp:cNvSpPr/>
      </dsp:nvSpPr>
      <dsp:spPr>
        <a:xfrm>
          <a:off x="3837867" y="1072067"/>
          <a:ext cx="1369075" cy="8556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Security awareness</a:t>
          </a:r>
          <a:endParaRPr lang="zh-CN" altLang="en-US" sz="1600" kern="1200" dirty="0"/>
        </a:p>
      </dsp:txBody>
      <dsp:txXfrm>
        <a:off x="3862929" y="1097129"/>
        <a:ext cx="1318951" cy="805548"/>
      </dsp:txXfrm>
    </dsp:sp>
    <dsp:sp modelId="{C215C7C5-24A4-467C-AEEE-DA1CBAA3D7F1}">
      <dsp:nvSpPr>
        <dsp:cNvPr id="0" name=""/>
        <dsp:cNvSpPr/>
      </dsp:nvSpPr>
      <dsp:spPr>
        <a:xfrm>
          <a:off x="3666732" y="858148"/>
          <a:ext cx="171134" cy="1711344"/>
        </a:xfrm>
        <a:custGeom>
          <a:avLst/>
          <a:gdLst/>
          <a:ahLst/>
          <a:cxnLst/>
          <a:rect l="0" t="0" r="0" b="0"/>
          <a:pathLst>
            <a:path>
              <a:moveTo>
                <a:pt x="0" y="0"/>
              </a:moveTo>
              <a:lnTo>
                <a:pt x="0" y="1711344"/>
              </a:lnTo>
              <a:lnTo>
                <a:pt x="171134" y="1711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D7983D-3AD8-4235-BCF3-5BECD86843EA}">
      <dsp:nvSpPr>
        <dsp:cNvPr id="0" name=""/>
        <dsp:cNvSpPr/>
      </dsp:nvSpPr>
      <dsp:spPr>
        <a:xfrm>
          <a:off x="3837867" y="2141657"/>
          <a:ext cx="1369075" cy="8556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Base knowledge</a:t>
          </a:r>
          <a:endParaRPr lang="zh-CN" altLang="en-US" sz="1600" kern="1200" dirty="0"/>
        </a:p>
      </dsp:txBody>
      <dsp:txXfrm>
        <a:off x="3862929" y="2166719"/>
        <a:ext cx="1318951" cy="80554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3A009-624C-4987-BFCF-16538AB9835C}" type="datetimeFigureOut">
              <a:rPr lang="zh-CN" altLang="en-US" smtClean="0"/>
              <a:t>2020/3/3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C9741-EB93-463F-83BB-CEB41B4D3313}" type="slidenum">
              <a:rPr lang="zh-CN" altLang="en-US" smtClean="0"/>
              <a:t>‹#›</a:t>
            </a:fld>
            <a:endParaRPr lang="zh-CN" altLang="en-US"/>
          </a:p>
        </p:txBody>
      </p:sp>
    </p:spTree>
    <p:extLst>
      <p:ext uri="{BB962C8B-B14F-4D97-AF65-F5344CB8AC3E}">
        <p14:creationId xmlns:p14="http://schemas.microsoft.com/office/powerpoint/2010/main" val="22998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ashingtonpost.com/news/innovations/wp/2017/07/21/how-a-fish-tank-helped-hack-a-casino/?noredirect=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interestingengineering.com/a-casinos-database-was-hacked-through-a-smart-fish-tank-thermometer"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entryo.net/cyberattack-on-a-german-steel-mil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3A70D3DF-863F-8846-927E-9599F6E2050B}" type="slidenum">
              <a:rPr lang="en-US" sz="1300"/>
              <a:pPr eaLnBrk="1" hangingPunct="1"/>
              <a:t>1</a:t>
            </a:fld>
            <a:endParaRPr lang="en-US" sz="1300" dirty="0"/>
          </a:p>
        </p:txBody>
      </p:sp>
      <p:sp>
        <p:nvSpPr>
          <p:cNvPr id="16386" name="Rectangle 2"/>
          <p:cNvSpPr>
            <a:spLocks noGrp="1" noRot="1" noChangeAspect="1" noChangeArrowheads="1" noTextEdit="1"/>
          </p:cNvSpPr>
          <p:nvPr>
            <p:ph type="sldImg"/>
          </p:nvPr>
        </p:nvSpPr>
        <p:spPr>
          <a:xfrm>
            <a:off x="457200" y="720725"/>
            <a:ext cx="6400800" cy="3600450"/>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0874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F0BCA2-3E1A-46C6-8DD8-1430C1BADA82}" type="slidenum">
              <a:rPr lang="en-US" smtClean="0"/>
              <a:t>19</a:t>
            </a:fld>
            <a:endParaRPr lang="en-US"/>
          </a:p>
        </p:txBody>
      </p:sp>
    </p:spTree>
    <p:extLst>
      <p:ext uri="{BB962C8B-B14F-4D97-AF65-F5344CB8AC3E}">
        <p14:creationId xmlns:p14="http://schemas.microsoft.com/office/powerpoint/2010/main" val="139232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3A70D3DF-863F-8846-927E-9599F6E2050B}" type="slidenum">
              <a:rPr lang="en-US" sz="1300"/>
              <a:pPr eaLnBrk="1" hangingPunct="1"/>
              <a:t>22</a:t>
            </a:fld>
            <a:endParaRPr lang="en-US" sz="1300" dirty="0"/>
          </a:p>
        </p:txBody>
      </p:sp>
      <p:sp>
        <p:nvSpPr>
          <p:cNvPr id="16386" name="Rectangle 2"/>
          <p:cNvSpPr>
            <a:spLocks noGrp="1" noRot="1" noChangeAspect="1" noChangeArrowheads="1" noTextEdit="1"/>
          </p:cNvSpPr>
          <p:nvPr>
            <p:ph type="sldImg"/>
          </p:nvPr>
        </p:nvSpPr>
        <p:spPr>
          <a:xfrm>
            <a:off x="457200" y="720725"/>
            <a:ext cx="6400800" cy="3600450"/>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b="0" i="0" u="none" strike="noStrike" kern="1200" baseline="0" dirty="0">
                <a:solidFill>
                  <a:schemeClr val="tx1"/>
                </a:solidFill>
                <a:latin typeface="+mn-lt"/>
                <a:ea typeface="+mn-ea"/>
                <a:cs typeface="+mn-cs"/>
              </a:rPr>
              <a:t>Protocols for </a:t>
            </a:r>
          </a:p>
          <a:p>
            <a:r>
              <a:rPr lang="en-GB" sz="1200" b="0" i="0" u="none" strike="noStrike" kern="1200" baseline="0" dirty="0">
                <a:solidFill>
                  <a:schemeClr val="tx1"/>
                </a:solidFill>
                <a:latin typeface="+mn-lt"/>
                <a:ea typeface="+mn-ea"/>
                <a:cs typeface="+mn-cs"/>
              </a:rPr>
              <a:t>8 hours reporting</a:t>
            </a:r>
          </a:p>
          <a:p>
            <a:r>
              <a:rPr lang="en-US" dirty="0"/>
              <a:t>31 countries</a:t>
            </a:r>
          </a:p>
        </p:txBody>
      </p:sp>
    </p:spTree>
    <p:extLst>
      <p:ext uri="{BB962C8B-B14F-4D97-AF65-F5344CB8AC3E}">
        <p14:creationId xmlns:p14="http://schemas.microsoft.com/office/powerpoint/2010/main" val="390874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wide application in electronic and instrument </a:t>
            </a:r>
            <a:r>
              <a:rPr lang="en-IN" sz="1200" b="0" i="0" u="none" strike="noStrike" kern="1200" baseline="0" dirty="0">
                <a:solidFill>
                  <a:schemeClr val="tx1"/>
                </a:solidFill>
                <a:latin typeface="+mn-lt"/>
                <a:ea typeface="+mn-ea"/>
                <a:cs typeface="+mn-cs"/>
              </a:rPr>
              <a:t>industries</a:t>
            </a:r>
          </a:p>
          <a:p>
            <a:r>
              <a:rPr lang="en-GB" sz="1200" b="0" i="0" u="none" strike="noStrike" kern="1200" baseline="0" dirty="0">
                <a:solidFill>
                  <a:schemeClr val="tx1"/>
                </a:solidFill>
                <a:latin typeface="+mn-lt"/>
                <a:ea typeface="+mn-ea"/>
                <a:cs typeface="+mn-cs"/>
              </a:rPr>
              <a:t>When the strip’s thickness is kept constant but the grain size is increased, the yield strength of the strip will be decreased according to the Hall-Petch effect.</a:t>
            </a:r>
          </a:p>
          <a:p>
            <a:r>
              <a:rPr lang="en-GB" sz="1200" b="0" i="0" u="none" strike="noStrike" kern="1200" baseline="0" dirty="0">
                <a:solidFill>
                  <a:schemeClr val="tx1"/>
                </a:solidFill>
                <a:latin typeface="+mn-lt"/>
                <a:ea typeface="+mn-ea"/>
                <a:cs typeface="+mn-cs"/>
              </a:rPr>
              <a:t>Hardness was due to the pile up of dislocations at drain boundaries.</a:t>
            </a:r>
          </a:p>
          <a:p>
            <a:r>
              <a:rPr lang="en-GB" sz="1200" b="0" i="0" kern="1200" dirty="0">
                <a:solidFill>
                  <a:schemeClr val="tx1"/>
                </a:solidFill>
                <a:effectLst/>
                <a:latin typeface="+mn-lt"/>
                <a:ea typeface="+mn-ea"/>
                <a:cs typeface="+mn-cs"/>
              </a:rPr>
              <a:t>As more dislocations propagate to this boundary, dislocation 'pile up' occurs as a cluster of dislocations are unable to move past the boundary. </a:t>
            </a:r>
          </a:p>
          <a:p>
            <a:r>
              <a:rPr lang="en-GB" sz="1200" b="0" i="0" kern="1200" dirty="0">
                <a:solidFill>
                  <a:schemeClr val="tx1"/>
                </a:solidFill>
                <a:effectLst/>
                <a:latin typeface="+mn-lt"/>
                <a:ea typeface="+mn-ea"/>
                <a:cs typeface="+mn-cs"/>
              </a:rPr>
              <a:t> Decreasing grain size decreases the amount of possible pile up at the boundary, increasing the amount of applied stress necessary to move a dislocation across a grain boundary. The higher the applied stress needed to move the dislocation, the higher the yield strength.</a:t>
            </a:r>
          </a:p>
          <a:p>
            <a:r>
              <a:rPr lang="en-GB" dirty="0"/>
              <a:t>Due to the high ratio of the free surface-to-volume of micro-parts, and the surface topography of the specimens being held constant, friction has more effect on metallic forming processes than that in traditional macro metal forming.</a:t>
            </a:r>
          </a:p>
          <a:p>
            <a:endParaRPr lang="en-GB" sz="1200" b="0" i="0" u="none" strike="noStrike" kern="1200" baseline="0" dirty="0">
              <a:solidFill>
                <a:schemeClr val="tx1"/>
              </a:solidFill>
              <a:latin typeface="+mn-lt"/>
              <a:ea typeface="+mn-ea"/>
              <a:cs typeface="+mn-cs"/>
            </a:endParaRPr>
          </a:p>
          <a:p>
            <a:r>
              <a:rPr lang="en-IN" sz="1200" b="0" i="0" u="none" strike="noStrike" kern="1200" baseline="0" dirty="0">
                <a:solidFill>
                  <a:schemeClr val="tx1"/>
                </a:solidFill>
                <a:latin typeface="+mn-lt"/>
                <a:ea typeface="+mn-ea"/>
                <a:cs typeface="+mn-cs"/>
              </a:rPr>
              <a:t>Role of lubricant: cooling of rolled material, </a:t>
            </a:r>
            <a:r>
              <a:rPr lang="en-GB" sz="1200" b="0" i="0" u="none" strike="noStrike" kern="1200" baseline="0" dirty="0">
                <a:solidFill>
                  <a:schemeClr val="tx1"/>
                </a:solidFill>
                <a:latin typeface="+mn-lt"/>
                <a:ea typeface="+mn-ea"/>
                <a:cs typeface="+mn-cs"/>
              </a:rPr>
              <a:t>reducing of rolling force, decreasing of wear of both rolls and rolled material, and lowering of friction.</a:t>
            </a:r>
          </a:p>
          <a:p>
            <a:r>
              <a:rPr lang="en-GB" sz="1200" b="0" i="0" kern="1200" dirty="0">
                <a:solidFill>
                  <a:schemeClr val="tx1"/>
                </a:solidFill>
                <a:effectLst/>
                <a:latin typeface="+mn-lt"/>
                <a:ea typeface="+mn-ea"/>
                <a:cs typeface="+mn-cs"/>
              </a:rPr>
              <a:t>An emulsion is a mixture of two or more liquids that are normally immiscible.</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Rolling forces</a:t>
            </a:r>
          </a:p>
          <a:p>
            <a:endParaRPr lang="en-I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23</a:t>
            </a:fld>
            <a:endParaRPr lang="zh-CN" altLang="en-US"/>
          </a:p>
        </p:txBody>
      </p:sp>
    </p:spTree>
    <p:extLst>
      <p:ext uri="{BB962C8B-B14F-4D97-AF65-F5344CB8AC3E}">
        <p14:creationId xmlns:p14="http://schemas.microsoft.com/office/powerpoint/2010/main" val="406464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Other areas need focus as well</a:t>
            </a:r>
          </a:p>
          <a:p>
            <a:r>
              <a:rPr lang="en-GB" dirty="0"/>
              <a:t>Some have defined active </a:t>
            </a:r>
            <a:r>
              <a:rPr lang="en-GB" dirty="0" err="1"/>
              <a:t>defenses</a:t>
            </a:r>
            <a:r>
              <a:rPr lang="en-GB" dirty="0"/>
              <a:t> as including of deception or honeypots, which seek to confuse attackers with traps and advanced forensics</a:t>
            </a:r>
            <a:endParaRPr lang="en-IN" dirty="0"/>
          </a:p>
          <a:p>
            <a:r>
              <a:rPr lang="en-IN" dirty="0"/>
              <a:t>Weird but true. Example of </a:t>
            </a:r>
            <a:r>
              <a:rPr lang="en-IN" dirty="0" err="1"/>
              <a:t>Juian</a:t>
            </a:r>
            <a:r>
              <a:rPr lang="en-IN" dirty="0"/>
              <a:t> </a:t>
            </a:r>
            <a:r>
              <a:rPr lang="en-IN" dirty="0" err="1"/>
              <a:t>Ottio</a:t>
            </a:r>
            <a:endParaRPr lang="en-IN" dirty="0"/>
          </a:p>
          <a:p>
            <a:endParaRPr lang="en-IN" dirty="0"/>
          </a:p>
          <a:p>
            <a:r>
              <a:rPr lang="en-GB" sz="1200" b="0" i="0" kern="1200" dirty="0">
                <a:solidFill>
                  <a:schemeClr val="tx1"/>
                </a:solidFill>
                <a:effectLst/>
                <a:latin typeface="+mn-lt"/>
                <a:ea typeface="+mn-ea"/>
                <a:cs typeface="+mn-cs"/>
              </a:rPr>
              <a:t>An attacker gains access inside the perimeter of the network and is lured into accessing one of the decoys or the deception bait.</a:t>
            </a:r>
          </a:p>
          <a:p>
            <a:r>
              <a:rPr lang="en-GB" sz="1200" b="0" i="0" kern="1200" dirty="0">
                <a:solidFill>
                  <a:schemeClr val="tx1"/>
                </a:solidFill>
                <a:effectLst/>
                <a:latin typeface="+mn-lt"/>
                <a:ea typeface="+mn-ea"/>
                <a:cs typeface="+mn-cs"/>
              </a:rPr>
              <a:t>At this point, an alert is raised and security analysts can make a choice: Shut down the attack or contain the attack within the deception environment and observe what the attacker does next through forensic analysis.</a:t>
            </a:r>
          </a:p>
          <a:p>
            <a:r>
              <a:rPr lang="en-GB" sz="1200" b="1" i="0" kern="1200" dirty="0">
                <a:solidFill>
                  <a:schemeClr val="tx1"/>
                </a:solidFill>
                <a:effectLst/>
                <a:latin typeface="+mn-lt"/>
                <a:ea typeface="+mn-ea"/>
                <a:cs typeface="+mn-cs"/>
              </a:rPr>
              <a:t>1. Control the Scope of Damage</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Quarantine the known infected systems and contain the attack in an isolated environment. This is a judgment call, often driven by the depth of expertise of the security team. The analyst may decide to watch the attacker or simply shut down the attack. This option is possible because when a deception-based attack is detected, only decoy systems are at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Including providing </a:t>
            </a:r>
            <a:r>
              <a:rPr lang="en-GB" dirty="0"/>
              <a:t>training opportunities and assistance to boost  human capacity, especially in countries with new or expanding civilian nuclear </a:t>
            </a:r>
            <a:r>
              <a:rPr lang="en-IN" dirty="0"/>
              <a:t>energy programs.</a:t>
            </a:r>
          </a:p>
          <a:p>
            <a:endParaRPr lang="en-I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24</a:t>
            </a:fld>
            <a:endParaRPr lang="zh-CN" altLang="en-US"/>
          </a:p>
        </p:txBody>
      </p:sp>
    </p:spTree>
    <p:extLst>
      <p:ext uri="{BB962C8B-B14F-4D97-AF65-F5344CB8AC3E}">
        <p14:creationId xmlns:p14="http://schemas.microsoft.com/office/powerpoint/2010/main" val="198622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it is important to assess not only where valuable data resides in the rest of the organization, but also how its risk profile changes as it moves throughout the organization, from business systems, to the shop floor, through the supply chain, and to third parties and bac</a:t>
            </a:r>
          </a:p>
          <a:p>
            <a:endParaRPr lang="en-GB" dirty="0"/>
          </a:p>
          <a:p>
            <a:r>
              <a:rPr lang="en-GB" dirty="0"/>
              <a:t>Could be breached through a supplier </a:t>
            </a:r>
          </a:p>
          <a:p>
            <a:endParaRPr lang="en-GB" dirty="0"/>
          </a:p>
          <a:p>
            <a:r>
              <a:rPr lang="en-GB" dirty="0"/>
              <a:t>Regularly trained in a year employees</a:t>
            </a:r>
            <a:endParaRPr lang="en-I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25</a:t>
            </a:fld>
            <a:endParaRPr lang="zh-CN" altLang="en-US"/>
          </a:p>
        </p:txBody>
      </p:sp>
    </p:spTree>
    <p:extLst>
      <p:ext uri="{BB962C8B-B14F-4D97-AF65-F5344CB8AC3E}">
        <p14:creationId xmlns:p14="http://schemas.microsoft.com/office/powerpoint/2010/main" val="4112772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26</a:t>
            </a:fld>
            <a:endParaRPr lang="zh-CN" altLang="en-US"/>
          </a:p>
        </p:txBody>
      </p:sp>
    </p:spTree>
    <p:extLst>
      <p:ext uri="{BB962C8B-B14F-4D97-AF65-F5344CB8AC3E}">
        <p14:creationId xmlns:p14="http://schemas.microsoft.com/office/powerpoint/2010/main" val="3073840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AC9741-EB93-463F-83BB-CEB41B4D3313}" type="slidenum">
              <a:rPr lang="zh-CN" altLang="en-US" smtClean="0"/>
              <a:t>30</a:t>
            </a:fld>
            <a:endParaRPr lang="zh-CN" altLang="en-US"/>
          </a:p>
        </p:txBody>
      </p:sp>
    </p:spTree>
    <p:extLst>
      <p:ext uri="{BB962C8B-B14F-4D97-AF65-F5344CB8AC3E}">
        <p14:creationId xmlns:p14="http://schemas.microsoft.com/office/powerpoint/2010/main" val="6112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Cybersecurity is the practice of protecting systems, networks, and programs from digital attacks. These cyberattacks are usually aimed at accessing, changing, or destroying sensitive information; extorting money from users; or interrupting normal business processes.</a:t>
            </a:r>
          </a:p>
        </p:txBody>
      </p:sp>
      <p:sp>
        <p:nvSpPr>
          <p:cNvPr id="4" name="灯片编号占位符 3"/>
          <p:cNvSpPr>
            <a:spLocks noGrp="1"/>
          </p:cNvSpPr>
          <p:nvPr>
            <p:ph type="sldNum" sz="quarter" idx="10"/>
          </p:nvPr>
        </p:nvSpPr>
        <p:spPr/>
        <p:txBody>
          <a:bodyPr/>
          <a:lstStyle/>
          <a:p>
            <a:fld id="{B0AC9741-EB93-463F-83BB-CEB41B4D3313}" type="slidenum">
              <a:rPr lang="zh-CN" altLang="en-US" smtClean="0"/>
              <a:t>2</a:t>
            </a:fld>
            <a:endParaRPr lang="zh-CN" altLang="en-US"/>
          </a:p>
        </p:txBody>
      </p:sp>
    </p:spTree>
    <p:extLst>
      <p:ext uri="{BB962C8B-B14F-4D97-AF65-F5344CB8AC3E}">
        <p14:creationId xmlns:p14="http://schemas.microsoft.com/office/powerpoint/2010/main" val="121938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responders</a:t>
            </a:r>
            <a:r>
              <a:rPr lang="en-US" altLang="zh-CN" baseline="0" dirty="0"/>
              <a:t> have set cyber security in a higher priority position in 2019 than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 survey  by Microsoft shows that </a:t>
            </a:r>
            <a:r>
              <a:rPr lang="en-US" altLang="zh-CN" dirty="0"/>
              <a:t>Globally, 79% of respondents ranked cyber risks as a top five concern for their organization, up from 62% in 2017. The number citing cyber risk as their #1 concern nearly quadrupled, from 6% to 22%.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2019, more respondents ranked cyber risk as a top concern than any other major business risk (see Figure 2). Economic uncertainty was second, ranked as a top 5 risk by 59% of organizations — a full 20 percentage points below cyber-attacks and cyber threats. These results suggest a sharp rise in the prominence of cyber risk, and correlate strongly with other recent studies. For example, the World Economic Forum (WEF) 2019 Global Risks Report ranked data theft and cyber-attacks among the top five risks most likely to occur</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0AC9741-EB93-463F-83BB-CEB41B4D3313}" type="slidenum">
              <a:rPr lang="zh-CN" altLang="en-US" smtClean="0"/>
              <a:t>3</a:t>
            </a:fld>
            <a:endParaRPr lang="zh-CN" altLang="en-US"/>
          </a:p>
        </p:txBody>
      </p:sp>
    </p:spTree>
    <p:extLst>
      <p:ext uri="{BB962C8B-B14F-4D97-AF65-F5344CB8AC3E}">
        <p14:creationId xmlns:p14="http://schemas.microsoft.com/office/powerpoint/2010/main" val="412664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 top ways threat actors break into manufacturers’ networks is via phishing emails and drive-by downloads. Unsuspecting employees click on links and attachments that happen to be malicious. In other cases, credentials can be stolen with no malware. Be able to spot anomalous and malicious activity as soon as it begins.</a:t>
            </a:r>
            <a:endParaRPr lang="zh-CN" altLang="en-US" dirty="0"/>
          </a:p>
        </p:txBody>
      </p:sp>
      <p:sp>
        <p:nvSpPr>
          <p:cNvPr id="4" name="灯片编号占位符 3"/>
          <p:cNvSpPr>
            <a:spLocks noGrp="1"/>
          </p:cNvSpPr>
          <p:nvPr>
            <p:ph type="sldNum" sz="quarter" idx="10"/>
          </p:nvPr>
        </p:nvSpPr>
        <p:spPr/>
        <p:txBody>
          <a:bodyPr/>
          <a:lstStyle/>
          <a:p>
            <a:fld id="{B0AC9741-EB93-463F-83BB-CEB41B4D3313}" type="slidenum">
              <a:rPr lang="zh-CN" altLang="en-US" smtClean="0"/>
              <a:t>4</a:t>
            </a:fld>
            <a:endParaRPr lang="zh-CN" altLang="en-US"/>
          </a:p>
        </p:txBody>
      </p:sp>
    </p:spTree>
    <p:extLst>
      <p:ext uri="{BB962C8B-B14F-4D97-AF65-F5344CB8AC3E}">
        <p14:creationId xmlns:p14="http://schemas.microsoft.com/office/powerpoint/2010/main" val="2355466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Detection</a:t>
            </a:r>
            <a:r>
              <a:rPr lang="en-US" altLang="zh-CN" baseline="0" dirty="0"/>
              <a:t> of cyber risks, deal with attack and recovery for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Most organizations are considering or using a range of new technologies.</a:t>
            </a:r>
            <a:r>
              <a:rPr lang="en-US" altLang="zh-CN" baseline="0" dirty="0"/>
              <a:t> </a:t>
            </a:r>
            <a:r>
              <a:rPr lang="en-US" altLang="zh-CN" dirty="0"/>
              <a:t>But,</a:t>
            </a:r>
            <a:r>
              <a:rPr lang="en-US" altLang="zh-CN" baseline="0" dirty="0"/>
              <a:t> </a:t>
            </a:r>
            <a:r>
              <a:rPr lang="en-US" altLang="zh-CN" dirty="0"/>
              <a:t>The potential benefits of new technologies are generally seen to outweigh the potential risks.</a:t>
            </a:r>
            <a:r>
              <a:rPr lang="en-US" altLang="zh-CN" baseline="0" dirty="0"/>
              <a:t> </a:t>
            </a:r>
            <a:r>
              <a:rPr lang="en-US" altLang="zh-CN" dirty="0"/>
              <a:t>Many business decision-makers are uncertain about the degree of risk posed by new business technologies.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Organizations that continuously evaluate new technology cyber risk are more confident in their overall cybersecurity.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r>
              <a:rPr lang="en-US" altLang="zh-CN" dirty="0"/>
              <a:t>The rate and the extent to which the cyberspace can change is extremely variable and unpredictable compared to other environments that are bound by physical constraints. The topology of the network, the services it provides, and the users who depend on these services are constantly changing. In parallel, new vulnerabilities that can be exploited continuously emerge, clever attack strategies are constantly developed and new counteracting protective measures are deployed. These challenges result in a continuous effort by the cyber security analyst to stay up-to-date on the knowledge needed to successfully defend a network.</a:t>
            </a:r>
          </a:p>
          <a:p>
            <a:endParaRPr lang="en-US" altLang="zh-CN" dirty="0"/>
          </a:p>
          <a:p>
            <a:r>
              <a:rPr lang="en-US" altLang="zh-CN" dirty="0"/>
              <a:t>Only 17% of executive leaders/board members spent more than a few days over the past year focusing on cyber risk issues. Confidence in cyber resilience is very low where senior leaders don’t prioritize cyber risk management.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B0AC9741-EB93-463F-83BB-CEB41B4D3313}" type="slidenum">
              <a:rPr lang="zh-CN" altLang="en-US" smtClean="0"/>
              <a:t>6</a:t>
            </a:fld>
            <a:endParaRPr lang="zh-CN" altLang="en-US"/>
          </a:p>
        </p:txBody>
      </p:sp>
    </p:spTree>
    <p:extLst>
      <p:ext uri="{BB962C8B-B14F-4D97-AF65-F5344CB8AC3E}">
        <p14:creationId xmlns:p14="http://schemas.microsoft.com/office/powerpoint/2010/main" val="374195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Even common</a:t>
            </a:r>
            <a:r>
              <a:rPr lang="en-US" altLang="zh-CN" baseline="0" dirty="0"/>
              <a:t> college students could be an expert in cyber attack detection.</a:t>
            </a:r>
          </a:p>
          <a:p>
            <a:r>
              <a:rPr lang="en-US" altLang="zh-CN" baseline="0" dirty="0"/>
              <a:t>There is an experiment which compared the performance of a group of experts and 55 college students in cyber attack detection. We can see the students’ practical and theoretical knowledge are both worse than experts at first, but after detected 16 events in this experiment, the students could do as well as cyber security experts.</a:t>
            </a:r>
          </a:p>
          <a:p>
            <a:r>
              <a:rPr lang="en-US" altLang="zh-CN" baseline="0" dirty="0"/>
              <a:t>So, as students, it’s not really difficult for us to learn get into field of attack detection. </a:t>
            </a:r>
            <a:endParaRPr lang="zh-CN" altLang="en-US" dirty="0"/>
          </a:p>
        </p:txBody>
      </p:sp>
      <p:sp>
        <p:nvSpPr>
          <p:cNvPr id="4" name="灯片编号占位符 3"/>
          <p:cNvSpPr>
            <a:spLocks noGrp="1"/>
          </p:cNvSpPr>
          <p:nvPr>
            <p:ph type="sldNum" sz="quarter" idx="10"/>
          </p:nvPr>
        </p:nvSpPr>
        <p:spPr/>
        <p:txBody>
          <a:bodyPr/>
          <a:lstStyle/>
          <a:p>
            <a:fld id="{B0AC9741-EB93-463F-83BB-CEB41B4D3313}" type="slidenum">
              <a:rPr lang="zh-CN" altLang="en-US" smtClean="0"/>
              <a:t>7</a:t>
            </a:fld>
            <a:endParaRPr lang="zh-CN" altLang="en-US"/>
          </a:p>
        </p:txBody>
      </p:sp>
    </p:spTree>
    <p:extLst>
      <p:ext uri="{BB962C8B-B14F-4D97-AF65-F5344CB8AC3E}">
        <p14:creationId xmlns:p14="http://schemas.microsoft.com/office/powerpoint/2010/main" val="261229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a:hlinkClick r:id="rId3"/>
              </a:rPr>
              <a:t>https://www.washingtonpost.com/news/innovations/wp/2017/07/21/how-a-fish-tank-helped-hack-a-casino/?noredirect=on</a:t>
            </a:r>
            <a:endParaRPr lang="en-AU" altLang="zh-CN" dirty="0"/>
          </a:p>
          <a:p>
            <a:r>
              <a:rPr lang="en-AU" altLang="zh-CN" dirty="0">
                <a:hlinkClick r:id="rId4"/>
              </a:rPr>
              <a:t>https://interestingengineering.com/a-casinos-database-was-hacked-through-a-smart-fish-tank-thermometer</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96126677-A710-4800-91D8-7E7E5FFDDC36}" type="slidenum">
              <a:rPr lang="zh-CN" altLang="en-US" smtClean="0"/>
              <a:t>9</a:t>
            </a:fld>
            <a:endParaRPr lang="zh-CN" altLang="en-US"/>
          </a:p>
        </p:txBody>
      </p:sp>
    </p:spTree>
    <p:extLst>
      <p:ext uri="{BB962C8B-B14F-4D97-AF65-F5344CB8AC3E}">
        <p14:creationId xmlns:p14="http://schemas.microsoft.com/office/powerpoint/2010/main" val="421433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dirty="0"/>
              <a:t>The German Steel Mill Attack</a:t>
            </a:r>
          </a:p>
          <a:p>
            <a:r>
              <a:rPr lang="en-US" altLang="zh-CN" dirty="0"/>
              <a:t>In 2014, a cyber attack led to an explosion in a </a:t>
            </a:r>
            <a:r>
              <a:rPr lang="en-US" altLang="zh-CN" dirty="0">
                <a:hlinkClick r:id="rId3"/>
              </a:rPr>
              <a:t>German Steel Mill</a:t>
            </a:r>
            <a:r>
              <a:rPr lang="en-US" altLang="zh-CN" dirty="0"/>
              <a:t>, causing significant physical damage. The attack was led by hackers who utilized spear phishing to retrieve sensitive information that gave them unauthorized access to the mill’s corporate network. From there, they were able to gain access to the plant’s network where they deployed software to destroy machine interaction components. This blocked a blast furnace from initiating its security settings, thus causing an explosion with serious damage to the infrastructure of the mill — an event that was not (but easily could have been) deadly.</a:t>
            </a:r>
          </a:p>
          <a:p>
            <a:r>
              <a:rPr lang="en-US" altLang="zh-CN" dirty="0"/>
              <a:t>The German steel mill attack was particularly notable because it demonstrated that hacking groups have the capability to pivot from higher-level networks into operational networks through trusted communications channels which can be easily exploited by phishing. This poses serious threats to SIS and human-machine interfacing, both of which play large roles in </a:t>
            </a:r>
            <a:r>
              <a:rPr lang="en-US" altLang="zh-CN" dirty="0" err="1"/>
              <a:t>IIoT</a:t>
            </a:r>
            <a:r>
              <a:rPr lang="en-US" altLang="zh-CN" dirty="0"/>
              <a:t>.</a:t>
            </a:r>
          </a:p>
          <a:p>
            <a:endParaRPr lang="zh-CN" altLang="en-US" dirty="0"/>
          </a:p>
        </p:txBody>
      </p:sp>
      <p:sp>
        <p:nvSpPr>
          <p:cNvPr id="4" name="Slide Number Placeholder 3"/>
          <p:cNvSpPr>
            <a:spLocks noGrp="1"/>
          </p:cNvSpPr>
          <p:nvPr>
            <p:ph type="sldNum" sz="quarter" idx="5"/>
          </p:nvPr>
        </p:nvSpPr>
        <p:spPr/>
        <p:txBody>
          <a:bodyPr/>
          <a:lstStyle/>
          <a:p>
            <a:fld id="{96126677-A710-4800-91D8-7E7E5FFDDC36}" type="slidenum">
              <a:rPr lang="zh-CN" altLang="en-US" smtClean="0"/>
              <a:t>13</a:t>
            </a:fld>
            <a:endParaRPr lang="zh-CN" altLang="en-US"/>
          </a:p>
        </p:txBody>
      </p:sp>
    </p:spTree>
    <p:extLst>
      <p:ext uri="{BB962C8B-B14F-4D97-AF65-F5344CB8AC3E}">
        <p14:creationId xmlns:p14="http://schemas.microsoft.com/office/powerpoint/2010/main" val="176774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F0BCA2-3E1A-46C6-8DD8-1430C1BADA82}" type="slidenum">
              <a:rPr lang="en-US" smtClean="0"/>
              <a:t>18</a:t>
            </a:fld>
            <a:endParaRPr lang="en-US"/>
          </a:p>
        </p:txBody>
      </p:sp>
    </p:spTree>
    <p:extLst>
      <p:ext uri="{BB962C8B-B14F-4D97-AF65-F5344CB8AC3E}">
        <p14:creationId xmlns:p14="http://schemas.microsoft.com/office/powerpoint/2010/main" val="29849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9385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637371"/>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0017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1175" y="0"/>
            <a:ext cx="10515600" cy="1067912"/>
          </a:xfrm>
        </p:spPr>
        <p:txBody>
          <a:bodyPr/>
          <a:lstStyle>
            <a:lvl1pPr>
              <a:defRPr>
                <a:solidFill>
                  <a:srgbClr val="7030A0"/>
                </a:solidFill>
              </a:defRPr>
            </a:lvl1pPr>
          </a:lstStyle>
          <a:p>
            <a:r>
              <a:rPr lang="en-US" dirty="0"/>
              <a:t>Click to edit Master title style</a:t>
            </a:r>
          </a:p>
        </p:txBody>
      </p:sp>
    </p:spTree>
    <p:extLst>
      <p:ext uri="{BB962C8B-B14F-4D97-AF65-F5344CB8AC3E}">
        <p14:creationId xmlns:p14="http://schemas.microsoft.com/office/powerpoint/2010/main" val="4076782955"/>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C5E5-109A-4994-9DBB-717AFB48A0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7A566F-BC52-4344-8D1B-F2B496889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4C860-F7DB-4183-82D3-F561DB5BD428}"/>
              </a:ext>
            </a:extLst>
          </p:cNvPr>
          <p:cNvSpPr>
            <a:spLocks noGrp="1"/>
          </p:cNvSpPr>
          <p:nvPr>
            <p:ph type="dt" sz="half" idx="10"/>
          </p:nvPr>
        </p:nvSpPr>
        <p:spPr/>
        <p:txBody>
          <a:bodyPr/>
          <a:lstStyle/>
          <a:p>
            <a:fld id="{85F57F92-5427-439C-880B-095A29D138A6}" type="datetimeFigureOut">
              <a:rPr lang="en-US" smtClean="0"/>
              <a:t>3/3/2020</a:t>
            </a:fld>
            <a:endParaRPr lang="en-US"/>
          </a:p>
        </p:txBody>
      </p:sp>
      <p:sp>
        <p:nvSpPr>
          <p:cNvPr id="5" name="Footer Placeholder 4">
            <a:extLst>
              <a:ext uri="{FF2B5EF4-FFF2-40B4-BE49-F238E27FC236}">
                <a16:creationId xmlns:a16="http://schemas.microsoft.com/office/drawing/2014/main" id="{7AC20F40-95FC-4EA5-961B-6390C434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A533E-9266-45E6-A4E9-8388A2604C4B}"/>
              </a:ext>
            </a:extLst>
          </p:cNvPr>
          <p:cNvSpPr>
            <a:spLocks noGrp="1"/>
          </p:cNvSpPr>
          <p:nvPr>
            <p:ph type="sldNum" sz="quarter" idx="12"/>
          </p:nvPr>
        </p:nvSpPr>
        <p:spPr/>
        <p:txBody>
          <a:bodyPr/>
          <a:lstStyle/>
          <a:p>
            <a:fld id="{302EC564-9F80-4983-98D2-9D9D1E15A173}" type="slidenum">
              <a:rPr lang="en-US" smtClean="0"/>
              <a:t>‹#›</a:t>
            </a:fld>
            <a:endParaRPr lang="en-US"/>
          </a:p>
        </p:txBody>
      </p:sp>
    </p:spTree>
    <p:extLst>
      <p:ext uri="{BB962C8B-B14F-4D97-AF65-F5344CB8AC3E}">
        <p14:creationId xmlns:p14="http://schemas.microsoft.com/office/powerpoint/2010/main" val="1445619553"/>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DD13-3FD0-4400-9B2E-F3FD1251A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92995-B853-449A-A808-5FED5EFF6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5A964-A3E8-4E0C-B8E6-611924F90128}"/>
              </a:ext>
            </a:extLst>
          </p:cNvPr>
          <p:cNvSpPr>
            <a:spLocks noGrp="1"/>
          </p:cNvSpPr>
          <p:nvPr>
            <p:ph type="dt" sz="half" idx="10"/>
          </p:nvPr>
        </p:nvSpPr>
        <p:spPr/>
        <p:txBody>
          <a:bodyPr/>
          <a:lstStyle/>
          <a:p>
            <a:fld id="{85F57F92-5427-439C-880B-095A29D138A6}" type="datetimeFigureOut">
              <a:rPr lang="en-US" smtClean="0"/>
              <a:t>3/3/2020</a:t>
            </a:fld>
            <a:endParaRPr lang="en-US"/>
          </a:p>
        </p:txBody>
      </p:sp>
      <p:sp>
        <p:nvSpPr>
          <p:cNvPr id="5" name="Footer Placeholder 4">
            <a:extLst>
              <a:ext uri="{FF2B5EF4-FFF2-40B4-BE49-F238E27FC236}">
                <a16:creationId xmlns:a16="http://schemas.microsoft.com/office/drawing/2014/main" id="{749100E9-765B-4BB9-B30B-9429579E2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FF9F5-755E-4D76-9679-2629AF82149E}"/>
              </a:ext>
            </a:extLst>
          </p:cNvPr>
          <p:cNvSpPr>
            <a:spLocks noGrp="1"/>
          </p:cNvSpPr>
          <p:nvPr>
            <p:ph type="sldNum" sz="quarter" idx="12"/>
          </p:nvPr>
        </p:nvSpPr>
        <p:spPr/>
        <p:txBody>
          <a:bodyPr/>
          <a:lstStyle/>
          <a:p>
            <a:fld id="{302EC564-9F80-4983-98D2-9D9D1E15A173}" type="slidenum">
              <a:rPr lang="en-US" smtClean="0"/>
              <a:t>‹#›</a:t>
            </a:fld>
            <a:endParaRPr lang="en-US"/>
          </a:p>
        </p:txBody>
      </p:sp>
    </p:spTree>
    <p:extLst>
      <p:ext uri="{BB962C8B-B14F-4D97-AF65-F5344CB8AC3E}">
        <p14:creationId xmlns:p14="http://schemas.microsoft.com/office/powerpoint/2010/main" val="318302501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18176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53370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4781" y="0"/>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764781" y="1445182"/>
            <a:ext cx="10515600" cy="4351338"/>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AD5B6-CE02-4C21-AFDC-C2676BA9470F}" type="slidenum">
              <a:rPr lang="zh-CN" altLang="en-US" smtClean="0"/>
              <a:t>‹#›</a:t>
            </a:fld>
            <a:endParaRPr lang="zh-CN" altLang="en-US"/>
          </a:p>
        </p:txBody>
      </p:sp>
      <p:sp>
        <p:nvSpPr>
          <p:cNvPr id="7" name="Rectangle 6"/>
          <p:cNvSpPr/>
          <p:nvPr userDrawn="1"/>
        </p:nvSpPr>
        <p:spPr>
          <a:xfrm>
            <a:off x="0" y="6346636"/>
            <a:ext cx="12192000" cy="534724"/>
          </a:xfrm>
          <a:prstGeom prst="rect">
            <a:avLst/>
          </a:prstGeom>
          <a:solidFill>
            <a:srgbClr val="4E2A84"/>
          </a:solidFill>
          <a:ln>
            <a:noFill/>
          </a:ln>
        </p:spPr>
        <p:style>
          <a:lnRef idx="1">
            <a:schemeClr val="accent1"/>
          </a:lnRef>
          <a:fillRef idx="3">
            <a:schemeClr val="accent1"/>
          </a:fillRef>
          <a:effectRef idx="2">
            <a:schemeClr val="accent1"/>
          </a:effectRef>
          <a:fontRef idx="minor">
            <a:schemeClr val="lt1"/>
          </a:fontRef>
        </p:style>
        <p:txBody>
          <a:bodyPr lIns="121917" tIns="60959" rIns="121917" bIns="60959" rtlCol="0" anchor="ctr"/>
          <a:lstStyle/>
          <a:p>
            <a:pPr algn="ctr"/>
            <a:endParaRPr lang="en-US" sz="2400" dirty="0">
              <a:noFill/>
            </a:endParaRPr>
          </a:p>
        </p:txBody>
      </p:sp>
      <p:sp>
        <p:nvSpPr>
          <p:cNvPr id="8" name="TextBox 7"/>
          <p:cNvSpPr txBox="1"/>
          <p:nvPr userDrawn="1"/>
        </p:nvSpPr>
        <p:spPr>
          <a:xfrm>
            <a:off x="11277600" y="6387642"/>
            <a:ext cx="914400" cy="379656"/>
          </a:xfrm>
          <a:prstGeom prst="rect">
            <a:avLst/>
          </a:prstGeom>
          <a:noFill/>
        </p:spPr>
        <p:txBody>
          <a:bodyPr wrap="square" rtlCol="0">
            <a:spAutoFit/>
          </a:bodyPr>
          <a:lstStyle/>
          <a:p>
            <a:fld id="{91C11C35-3DA5-48DF-A913-4A5F64E1EBF8}" type="slidenum">
              <a:rPr lang="en-US" sz="1867" smtClean="0">
                <a:solidFill>
                  <a:srgbClr val="FFFFFF"/>
                </a:solidFill>
                <a:latin typeface="Arial" panose="020B0604020202020204" pitchFamily="34" charset="0"/>
                <a:cs typeface="Arial" panose="020B0604020202020204" pitchFamily="34" charset="0"/>
              </a:rPr>
              <a:t>‹#›</a:t>
            </a:fld>
            <a:endParaRPr lang="en-US" sz="1867" dirty="0">
              <a:solidFill>
                <a:srgbClr val="FFFFFF"/>
              </a:solidFill>
              <a:latin typeface="Arial" panose="020B0604020202020204" pitchFamily="34" charset="0"/>
              <a:cs typeface="Arial" panose="020B0604020202020204" pitchFamily="34" charset="0"/>
            </a:endParaRPr>
          </a:p>
        </p:txBody>
      </p:sp>
      <p:pic>
        <p:nvPicPr>
          <p:cNvPr id="10" name="Picture 9" descr="horiz_mcc-eng_white.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00985" y="6385195"/>
            <a:ext cx="3209015" cy="384551"/>
          </a:xfrm>
          <a:prstGeom prst="rect">
            <a:avLst/>
          </a:prstGeom>
        </p:spPr>
      </p:pic>
    </p:spTree>
    <p:extLst>
      <p:ext uri="{BB962C8B-B14F-4D97-AF65-F5344CB8AC3E}">
        <p14:creationId xmlns:p14="http://schemas.microsoft.com/office/powerpoint/2010/main" val="365878021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70" r:id="rId4"/>
    <p:sldLayoutId id="2147483671" r:id="rId5"/>
    <p:sldLayoutId id="2147483672" r:id="rId6"/>
    <p:sldLayoutId id="2147483673" r:id="rId7"/>
  </p:sldLayoutIdLst>
  <mc:AlternateContent xmlns:mc="http://schemas.openxmlformats.org/markup-compatibility/2006">
    <mc:Choice xmlns:p14="http://schemas.microsoft.com/office/powerpoint/2010/main" Requires="p14">
      <p:transition p14:dur="250">
        <p:push/>
      </p:transition>
    </mc:Choice>
    <mc:Fallback>
      <p:transition>
        <p:push/>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04641"/>
      </p:ext>
    </p:extLst>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mc:Choice xmlns:p14="http://schemas.microsoft.com/office/powerpoint/2010/main" Requires="p14">
      <p:transition p14:dur="250">
        <p:push/>
      </p:transition>
    </mc:Choice>
    <mc:Fallback>
      <p:transition>
        <p:push/>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2.png"/><Relationship Id="rId4" Type="http://schemas.openxmlformats.org/officeDocument/2006/relationships/diagramQuickStyle" Target="../diagrams/quickStyle1.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yber.nj.gov/threat-profiles/ics-malware-variants/havex"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Havex"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Havex" TargetMode="External"/><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cybersecurityventures.com/cybersecurity-almanac-2019/"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hyperlink" Target="https://www.mckinsey.com/~/media/McKinsey/McKinsey%20Solutions/Cyber%20Solutions/Perspectives%20on%20transforming%20cybersecurity/Transforming%20cybersecurity_March2019.ash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cid:A00EB6A4-AC91-441E-A480-E183B025B6BD" TargetMode="External"/><Relationship Id="rId5" Type="http://schemas.openxmlformats.org/officeDocument/2006/relationships/image" Target="../media/image8.png"/><Relationship Id="rId4" Type="http://schemas.openxmlformats.org/officeDocument/2006/relationships/image" Target="cid:3CD6BE6B-F7F9-4E36-B297-3F6DA6CFE8F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dQtXLRT9q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39956" y="2064510"/>
            <a:ext cx="5173211" cy="923330"/>
          </a:xfrm>
          <a:prstGeom prst="rect">
            <a:avLst/>
          </a:prstGeom>
          <a:noFill/>
        </p:spPr>
        <p:txBody>
          <a:bodyPr wrap="none" lIns="91440" tIns="45720" rIns="91440" bIns="45720">
            <a:spAutoFit/>
          </a:bodyPr>
          <a:lstStyle/>
          <a:p>
            <a:pPr algn="ctr"/>
            <a:r>
              <a:rPr lang="en-US" altLang="zh-CN" sz="5400" b="1" cap="none" spc="0" dirty="0">
                <a:ln w="0"/>
                <a:solidFill>
                  <a:schemeClr val="accent1"/>
                </a:solidFill>
                <a:latin typeface="+mj-lt"/>
                <a:cs typeface="Times New Roman" panose="02020603050405020304" pitchFamily="18" charset="0"/>
              </a:rPr>
              <a:t>On Cybersecurity</a:t>
            </a:r>
            <a:endParaRPr lang="zh-CN" altLang="en-US" sz="5400" b="1" cap="none" spc="0" dirty="0">
              <a:ln w="0"/>
              <a:solidFill>
                <a:schemeClr val="accent1"/>
              </a:solidFill>
              <a:latin typeface="+mj-lt"/>
              <a:cs typeface="Times New Roman" panose="02020603050405020304" pitchFamily="18" charset="0"/>
            </a:endParaRPr>
          </a:p>
        </p:txBody>
      </p:sp>
      <p:sp>
        <p:nvSpPr>
          <p:cNvPr id="3" name="文本框 2"/>
          <p:cNvSpPr txBox="1"/>
          <p:nvPr/>
        </p:nvSpPr>
        <p:spPr>
          <a:xfrm>
            <a:off x="4474694" y="3530280"/>
            <a:ext cx="3103735" cy="646331"/>
          </a:xfrm>
          <a:prstGeom prst="rect">
            <a:avLst/>
          </a:prstGeom>
          <a:noFill/>
        </p:spPr>
        <p:txBody>
          <a:bodyPr wrap="none" rtlCol="0">
            <a:spAutoFit/>
          </a:bodyPr>
          <a:lstStyle/>
          <a:p>
            <a:pPr algn="ctr"/>
            <a:r>
              <a:rPr lang="en-US" altLang="zh-CN" dirty="0" err="1">
                <a:latin typeface="+mj-lt"/>
                <a:cs typeface="Times New Roman" panose="02020603050405020304" pitchFamily="18" charset="0"/>
              </a:rPr>
              <a:t>Sangram</a:t>
            </a:r>
            <a:r>
              <a:rPr lang="en-US" altLang="zh-CN" dirty="0">
                <a:latin typeface="+mj-lt"/>
                <a:cs typeface="Times New Roman" panose="02020603050405020304" pitchFamily="18" charset="0"/>
              </a:rPr>
              <a:t> Rout, </a:t>
            </a:r>
            <a:r>
              <a:rPr lang="en-US" altLang="zh-CN" dirty="0" err="1">
                <a:latin typeface="+mj-lt"/>
                <a:cs typeface="Times New Roman" panose="02020603050405020304" pitchFamily="18" charset="0"/>
              </a:rPr>
              <a:t>Shuheng</a:t>
            </a:r>
            <a:r>
              <a:rPr lang="en-US" altLang="zh-CN" dirty="0">
                <a:latin typeface="+mj-lt"/>
                <a:cs typeface="Times New Roman" panose="02020603050405020304" pitchFamily="18" charset="0"/>
              </a:rPr>
              <a:t> Liao, </a:t>
            </a:r>
          </a:p>
          <a:p>
            <a:pPr algn="ctr"/>
            <a:r>
              <a:rPr lang="en-US" altLang="zh-CN" dirty="0" err="1">
                <a:latin typeface="+mj-lt"/>
                <a:cs typeface="Times New Roman" panose="02020603050405020304" pitchFamily="18" charset="0"/>
              </a:rPr>
              <a:t>Yihan</a:t>
            </a:r>
            <a:r>
              <a:rPr lang="en-US" altLang="zh-CN" dirty="0">
                <a:latin typeface="+mj-lt"/>
                <a:cs typeface="Times New Roman" panose="02020603050405020304" pitchFamily="18" charset="0"/>
              </a:rPr>
              <a:t> Ping and Ziyao Jiang</a:t>
            </a:r>
            <a:endParaRPr lang="zh-CN" altLang="en-US" dirty="0">
              <a:latin typeface="+mj-lt"/>
              <a:cs typeface="Times New Roman" panose="02020603050405020304" pitchFamily="18" charset="0"/>
            </a:endParaRPr>
          </a:p>
        </p:txBody>
      </p:sp>
    </p:spTree>
    <p:extLst>
      <p:ext uri="{BB962C8B-B14F-4D97-AF65-F5344CB8AC3E}">
        <p14:creationId xmlns:p14="http://schemas.microsoft.com/office/powerpoint/2010/main" val="2771289933"/>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49EE-4018-44D4-9E2C-F92EF20B09BB}"/>
              </a:ext>
            </a:extLst>
          </p:cNvPr>
          <p:cNvSpPr>
            <a:spLocks noGrp="1"/>
          </p:cNvSpPr>
          <p:nvPr>
            <p:ph type="title"/>
          </p:nvPr>
        </p:nvSpPr>
        <p:spPr/>
        <p:txBody>
          <a:bodyPr/>
          <a:lstStyle/>
          <a:p>
            <a:r>
              <a:rPr lang="en-US" altLang="zh-CN" sz="3600" dirty="0">
                <a:solidFill>
                  <a:schemeClr val="accent1"/>
                </a:solidFill>
                <a:effectLst/>
                <a:latin typeface="+mn-lt"/>
              </a:rPr>
              <a:t>Overview</a:t>
            </a:r>
            <a:endParaRPr lang="zh-CN" altLang="en-US" dirty="0">
              <a:solidFill>
                <a:schemeClr val="accent1"/>
              </a:solidFill>
              <a:effectLst/>
              <a:latin typeface="+mn-lt"/>
            </a:endParaRPr>
          </a:p>
        </p:txBody>
      </p:sp>
      <p:sp>
        <p:nvSpPr>
          <p:cNvPr id="3" name="Content Placeholder 2">
            <a:extLst>
              <a:ext uri="{FF2B5EF4-FFF2-40B4-BE49-F238E27FC236}">
                <a16:creationId xmlns:a16="http://schemas.microsoft.com/office/drawing/2014/main" id="{86D7FA91-0B1F-4F15-BF17-C5BF1D64D66C}"/>
              </a:ext>
            </a:extLst>
          </p:cNvPr>
          <p:cNvSpPr>
            <a:spLocks noGrp="1"/>
          </p:cNvSpPr>
          <p:nvPr>
            <p:ph idx="1"/>
          </p:nvPr>
        </p:nvSpPr>
        <p:spPr/>
        <p:txBody>
          <a:bodyPr/>
          <a:lstStyle/>
          <a:p>
            <a:r>
              <a:rPr lang="en-US" altLang="zh-CN" dirty="0">
                <a:latin typeface="+mn-lt"/>
              </a:rPr>
              <a:t>The hackers attempted to acquire data from a North American casino by using an Internet-connected fish tank</a:t>
            </a:r>
            <a:endParaRPr lang="zh-CN" altLang="en-US" dirty="0">
              <a:latin typeface="+mn-lt"/>
            </a:endParaRPr>
          </a:p>
        </p:txBody>
      </p:sp>
      <p:pic>
        <p:nvPicPr>
          <p:cNvPr id="1026" name="Picture 2" descr="Hackers stole data from a casino by hacking into an Internet-connected fish tank, according to a new report. (iStock) ">
            <a:extLst>
              <a:ext uri="{FF2B5EF4-FFF2-40B4-BE49-F238E27FC236}">
                <a16:creationId xmlns:a16="http://schemas.microsoft.com/office/drawing/2014/main" id="{03AAC4E8-DB27-4460-8398-EBBB84764C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648" y="3105150"/>
            <a:ext cx="3653276" cy="2682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14A57597-BB11-4E7B-904D-FBE9ED442F99}"/>
              </a:ext>
            </a:extLst>
          </p:cNvPr>
          <p:cNvSpPr/>
          <p:nvPr/>
        </p:nvSpPr>
        <p:spPr>
          <a:xfrm>
            <a:off x="3695700" y="3105150"/>
            <a:ext cx="158115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dirty="0"/>
              <a:t>Temperature sensor</a:t>
            </a:r>
            <a:endParaRPr lang="zh-CN" altLang="en-US" dirty="0"/>
          </a:p>
        </p:txBody>
      </p:sp>
      <p:sp>
        <p:nvSpPr>
          <p:cNvPr id="6" name="Rectangle: Rounded Corners 5">
            <a:extLst>
              <a:ext uri="{FF2B5EF4-FFF2-40B4-BE49-F238E27FC236}">
                <a16:creationId xmlns:a16="http://schemas.microsoft.com/office/drawing/2014/main" id="{3FD3765A-1531-495F-A284-24013E8D746F}"/>
              </a:ext>
            </a:extLst>
          </p:cNvPr>
          <p:cNvSpPr/>
          <p:nvPr/>
        </p:nvSpPr>
        <p:spPr>
          <a:xfrm>
            <a:off x="3695700" y="3950494"/>
            <a:ext cx="158115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dirty="0"/>
              <a:t>Food sensor</a:t>
            </a:r>
            <a:endParaRPr lang="zh-CN" altLang="en-US" dirty="0"/>
          </a:p>
        </p:txBody>
      </p:sp>
      <p:sp>
        <p:nvSpPr>
          <p:cNvPr id="7" name="Rectangle: Rounded Corners 6">
            <a:extLst>
              <a:ext uri="{FF2B5EF4-FFF2-40B4-BE49-F238E27FC236}">
                <a16:creationId xmlns:a16="http://schemas.microsoft.com/office/drawing/2014/main" id="{299A14BD-7D56-4669-9053-A9B1A7857BC0}"/>
              </a:ext>
            </a:extLst>
          </p:cNvPr>
          <p:cNvSpPr/>
          <p:nvPr/>
        </p:nvSpPr>
        <p:spPr>
          <a:xfrm>
            <a:off x="3695700" y="4851400"/>
            <a:ext cx="158115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dirty="0"/>
              <a:t>Cleanliness sensor</a:t>
            </a:r>
            <a:endParaRPr lang="zh-CN" altLang="en-US" dirty="0"/>
          </a:p>
        </p:txBody>
      </p:sp>
      <p:sp>
        <p:nvSpPr>
          <p:cNvPr id="5" name="Rectangle: Rounded Corners 4">
            <a:extLst>
              <a:ext uri="{FF2B5EF4-FFF2-40B4-BE49-F238E27FC236}">
                <a16:creationId xmlns:a16="http://schemas.microsoft.com/office/drawing/2014/main" id="{FF979D09-A6B6-4136-9C9E-00BEE7F3326D}"/>
              </a:ext>
            </a:extLst>
          </p:cNvPr>
          <p:cNvSpPr/>
          <p:nvPr/>
        </p:nvSpPr>
        <p:spPr>
          <a:xfrm>
            <a:off x="2343150" y="3714750"/>
            <a:ext cx="976752" cy="8453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PC</a:t>
            </a:r>
            <a:endParaRPr lang="zh-CN" altLang="en-US" dirty="0"/>
          </a:p>
        </p:txBody>
      </p:sp>
    </p:spTree>
    <p:extLst>
      <p:ext uri="{BB962C8B-B14F-4D97-AF65-F5344CB8AC3E}">
        <p14:creationId xmlns:p14="http://schemas.microsoft.com/office/powerpoint/2010/main" val="127875637"/>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B115-55DA-4A5A-A1CE-4D6958822D11}"/>
              </a:ext>
            </a:extLst>
          </p:cNvPr>
          <p:cNvSpPr>
            <a:spLocks noGrp="1"/>
          </p:cNvSpPr>
          <p:nvPr>
            <p:ph type="title" idx="4294967295"/>
          </p:nvPr>
        </p:nvSpPr>
        <p:spPr>
          <a:xfrm>
            <a:off x="292231" y="183348"/>
            <a:ext cx="10515600" cy="1325562"/>
          </a:xfrm>
        </p:spPr>
        <p:txBody>
          <a:bodyPr vert="horz" lIns="91440" tIns="45720" rIns="91440" bIns="45720" rtlCol="0" anchor="ctr">
            <a:normAutofit/>
          </a:bodyPr>
          <a:lstStyle/>
          <a:p>
            <a:r>
              <a:rPr lang="en-US" altLang="zh-CN" sz="3600" dirty="0">
                <a:solidFill>
                  <a:schemeClr val="accent1"/>
                </a:solidFill>
                <a:effectLst/>
                <a:latin typeface="+mn-lt"/>
              </a:rPr>
              <a:t>How</a:t>
            </a:r>
            <a:endParaRPr lang="zh-CN" altLang="en-US" sz="3600" dirty="0">
              <a:solidFill>
                <a:schemeClr val="accent1"/>
              </a:solidFill>
              <a:effectLst/>
              <a:latin typeface="+mn-lt"/>
            </a:endParaRPr>
          </a:p>
        </p:txBody>
      </p:sp>
      <p:pic>
        <p:nvPicPr>
          <p:cNvPr id="12" name="Picture 2" descr="Hackers stole data from a casino by hacking into an Internet-connected fish tank, according to a new report. (iStock) ">
            <a:extLst>
              <a:ext uri="{FF2B5EF4-FFF2-40B4-BE49-F238E27FC236}">
                <a16:creationId xmlns:a16="http://schemas.microsoft.com/office/drawing/2014/main" id="{56458D45-E47A-43AA-B7AF-D5A5A8F056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0738" y="2474908"/>
            <a:ext cx="2049293"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296B5CE1-CD9D-4C16-BCEA-3370E1A727D6}"/>
              </a:ext>
            </a:extLst>
          </p:cNvPr>
          <p:cNvPicPr>
            <a:picLocks noChangeAspect="1"/>
          </p:cNvPicPr>
          <p:nvPr/>
        </p:nvPicPr>
        <p:blipFill>
          <a:blip r:embed="rId3"/>
          <a:stretch>
            <a:fillRect/>
          </a:stretch>
        </p:blipFill>
        <p:spPr>
          <a:xfrm>
            <a:off x="8313079" y="4164192"/>
            <a:ext cx="2324441" cy="1638986"/>
          </a:xfrm>
          <a:prstGeom prst="rect">
            <a:avLst/>
          </a:prstGeom>
        </p:spPr>
      </p:pic>
      <p:sp>
        <p:nvSpPr>
          <p:cNvPr id="14" name="矩形 13">
            <a:extLst>
              <a:ext uri="{FF2B5EF4-FFF2-40B4-BE49-F238E27FC236}">
                <a16:creationId xmlns:a16="http://schemas.microsoft.com/office/drawing/2014/main" id="{BBA411D9-177E-4592-8CE6-E5BD1E89CC05}"/>
              </a:ext>
            </a:extLst>
          </p:cNvPr>
          <p:cNvSpPr/>
          <p:nvPr/>
        </p:nvSpPr>
        <p:spPr>
          <a:xfrm>
            <a:off x="3223967" y="2296160"/>
            <a:ext cx="8043473" cy="37388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399C9944-4E9C-4F6F-BD6B-1AF5C547EFC4}"/>
              </a:ext>
            </a:extLst>
          </p:cNvPr>
          <p:cNvPicPr>
            <a:picLocks noChangeAspect="1"/>
          </p:cNvPicPr>
          <p:nvPr/>
        </p:nvPicPr>
        <p:blipFill>
          <a:blip r:embed="rId4"/>
          <a:stretch>
            <a:fillRect/>
          </a:stretch>
        </p:blipFill>
        <p:spPr>
          <a:xfrm>
            <a:off x="465056" y="1508910"/>
            <a:ext cx="1183114" cy="1175743"/>
          </a:xfrm>
          <a:prstGeom prst="rect">
            <a:avLst/>
          </a:prstGeom>
        </p:spPr>
      </p:pic>
      <p:sp>
        <p:nvSpPr>
          <p:cNvPr id="16" name="文本框 15">
            <a:extLst>
              <a:ext uri="{FF2B5EF4-FFF2-40B4-BE49-F238E27FC236}">
                <a16:creationId xmlns:a16="http://schemas.microsoft.com/office/drawing/2014/main" id="{B8B6D8C7-E4DA-448D-8B90-AE0EB9BB7B63}"/>
              </a:ext>
            </a:extLst>
          </p:cNvPr>
          <p:cNvSpPr txBox="1"/>
          <p:nvPr/>
        </p:nvSpPr>
        <p:spPr>
          <a:xfrm>
            <a:off x="3808429" y="4119513"/>
            <a:ext cx="1470581" cy="369332"/>
          </a:xfrm>
          <a:prstGeom prst="rect">
            <a:avLst/>
          </a:prstGeom>
          <a:noFill/>
        </p:spPr>
        <p:txBody>
          <a:bodyPr wrap="square" rtlCol="0">
            <a:spAutoFit/>
          </a:bodyPr>
          <a:lstStyle/>
          <a:p>
            <a:r>
              <a:rPr lang="en-US" altLang="zh-CN" dirty="0"/>
              <a:t>Vulnerability</a:t>
            </a:r>
            <a:endParaRPr lang="zh-CN" altLang="en-US" dirty="0"/>
          </a:p>
        </p:txBody>
      </p:sp>
      <p:sp>
        <p:nvSpPr>
          <p:cNvPr id="19" name="箭头: 右 18">
            <a:extLst>
              <a:ext uri="{FF2B5EF4-FFF2-40B4-BE49-F238E27FC236}">
                <a16:creationId xmlns:a16="http://schemas.microsoft.com/office/drawing/2014/main" id="{182BB58F-A154-433C-B0D6-FCC1034519D0}"/>
              </a:ext>
            </a:extLst>
          </p:cNvPr>
          <p:cNvSpPr/>
          <p:nvPr/>
        </p:nvSpPr>
        <p:spPr>
          <a:xfrm rot="2289604">
            <a:off x="6207861" y="3744699"/>
            <a:ext cx="1718408" cy="838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Get access</a:t>
            </a:r>
            <a:endParaRPr lang="zh-CN" altLang="en-US" dirty="0"/>
          </a:p>
        </p:txBody>
      </p:sp>
      <p:pic>
        <p:nvPicPr>
          <p:cNvPr id="20" name="图片 19">
            <a:extLst>
              <a:ext uri="{FF2B5EF4-FFF2-40B4-BE49-F238E27FC236}">
                <a16:creationId xmlns:a16="http://schemas.microsoft.com/office/drawing/2014/main" id="{753EA4D1-D224-477A-B675-1A1BEF79E1E5}"/>
              </a:ext>
            </a:extLst>
          </p:cNvPr>
          <p:cNvPicPr>
            <a:picLocks noChangeAspect="1"/>
          </p:cNvPicPr>
          <p:nvPr/>
        </p:nvPicPr>
        <p:blipFill>
          <a:blip r:embed="rId5"/>
          <a:stretch>
            <a:fillRect/>
          </a:stretch>
        </p:blipFill>
        <p:spPr>
          <a:xfrm>
            <a:off x="8477667" y="257976"/>
            <a:ext cx="1995261" cy="1325562"/>
          </a:xfrm>
          <a:prstGeom prst="rect">
            <a:avLst/>
          </a:prstGeom>
        </p:spPr>
      </p:pic>
      <p:sp>
        <p:nvSpPr>
          <p:cNvPr id="21" name="箭头: 右 20">
            <a:extLst>
              <a:ext uri="{FF2B5EF4-FFF2-40B4-BE49-F238E27FC236}">
                <a16:creationId xmlns:a16="http://schemas.microsoft.com/office/drawing/2014/main" id="{E1E26AEB-3AE6-44BB-A462-28F8A88DC889}"/>
              </a:ext>
            </a:extLst>
          </p:cNvPr>
          <p:cNvSpPr/>
          <p:nvPr/>
        </p:nvSpPr>
        <p:spPr>
          <a:xfrm rot="16200000">
            <a:off x="8363437" y="2304826"/>
            <a:ext cx="2223723" cy="930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59778403"/>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104 0.00069 L 0.05104 0.00092 C 0.07917 -0.03635 0.04713 0.00439 0.06627 -0.01713 C 0.07109 -0.02223 0.075 -0.02963 0.07995 -0.03357 C 0.08607 -0.0382 0.0918 -0.04352 0.09805 -0.04723 C 0.10182 -0.04954 0.10573 -0.05139 0.10911 -0.05417 C 0.1125 -0.05695 0.11536 -0.06088 0.11862 -0.06389 C 0.12174 -0.06667 0.12487 -0.06968 0.12799 -0.072 C 0.1319 -0.075 0.13607 -0.07732 0.13997 -0.08033 C 0.16289 -0.09862 0.13411 -0.07801 0.15716 -0.09815 C 0.16055 -0.10116 0.16419 -0.10255 0.16745 -0.1051 C 0.17031 -0.10718 0.17305 -0.11042 0.17617 -0.11204 C 0.18242 -0.11528 0.18945 -0.11644 0.1957 -0.12014 C 0.20872 -0.12778 0.20195 -0.12477 0.2164 -0.12848 C 0.22005 -0.13033 0.22357 -0.13287 0.22747 -0.13403 C 0.23112 -0.13496 0.23489 -0.13473 0.23867 -0.13542 L 0.24805 -0.13658 C 0.25924 -0.13635 0.27031 -0.13681 0.28151 -0.13542 C 0.28333 -0.13496 0.28476 -0.13241 0.28672 -0.13125 C 0.28828 -0.1301 0.2901 -0.1294 0.29167 -0.12848 C 0.29323 -0.12755 0.29466 -0.12616 0.29609 -0.1257 C 0.29948 -0.12477 0.30299 -0.12477 0.30625 -0.12431 C 0.30768 -0.12385 0.30937 -0.12408 0.31068 -0.12292 C 0.31185 -0.122 0.31211 -0.11945 0.31328 -0.11875 C 0.3168 -0.11667 0.32552 -0.11551 0.32956 -0.11459 C 0.34206 -0.10255 0.32187 -0.12084 0.34245 -0.10787 C 0.34388 -0.10695 0.34531 -0.10602 0.34661 -0.1051 C 0.3526 -0.1007 0.35182 -0.1 0.35872 -0.09676 C 0.3612 -0.09561 0.3638 -0.09491 0.3664 -0.09399 C 0.3681 -0.0926 0.36966 -0.09121 0.37148 -0.09005 C 0.37318 -0.08889 0.375 -0.08866 0.37656 -0.08727 C 0.38424 -0.08079 0.38672 -0.07709 0.39284 -0.07061 C 0.39375 -0.06991 0.39922 -0.06436 0.40065 -0.06389 C 0.4026 -0.06297 0.40456 -0.06297 0.40664 -0.0625 C 0.40781 -0.06065 0.40911 -0.05903 0.41002 -0.05695 C 0.41458 -0.04838 0.4082 -0.05232 0.41862 -0.03912 L 0.42292 -0.03357 C 0.42513 -0.01991 0.42174 -0.03727 0.42721 -0.02269 C 0.42812 -0.02014 0.42812 -0.0169 0.42904 -0.01436 C 0.42956 -0.01227 0.43086 -0.01088 0.43138 -0.0088 C 0.43229 -0.00672 0.43255 -0.00417 0.4332 -0.00186 C 0.43359 -0.00047 0.4345 0.00069 0.43489 0.00208 C 0.43568 0.00393 0.43607 0.00578 0.43659 0.00763 C 0.43698 0.0125 0.43776 0.04375 0.4401 0.04745 L 0.44362 0.053 C 0.447 0.0699 0.4431 0.05324 0.44779 0.06805 C 0.4513 0.07963 0.44792 0.07037 0.45039 0.08194 C 0.45078 0.08379 0.45156 0.08564 0.45208 0.0875 C 0.45182 0.0905 0.45156 0.09375 0.45117 0.09699 C 0.45104 0.09884 0.45065 0.10069 0.45039 0.10254 C 0.45 0.10486 0.44974 0.10717 0.44948 0.10949 C 0.44974 0.11944 0.44935 0.12963 0.45039 0.13958 C 0.45052 0.14166 0.45221 0.14213 0.45299 0.14375 C 0.45638 0.15277 0.45234 0.1493 0.45729 0.15208 L 0.4582 0.15601 " pathEditMode="relative" rAng="0" ptsTypes="AAAAAAAAAAAAAAAAAAAAAAAAAAAAAAAAAAAAAAAAAAAAAAAAAAAAAAA">
                                      <p:cBhvr>
                                        <p:cTn id="6" dur="2000" fill="hold"/>
                                        <p:tgtEl>
                                          <p:spTgt spid="15"/>
                                        </p:tgtEl>
                                        <p:attrNameLst>
                                          <p:attrName>ppt_x</p:attrName>
                                          <p:attrName>ppt_y</p:attrName>
                                        </p:attrNameLst>
                                      </p:cBhvr>
                                      <p:rCtr x="20352" y="90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86299-43B0-42DD-B1C9-549689C46A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BD8A24B0-6737-4DDA-AAFB-ACAE20A983AB}"/>
              </a:ext>
            </a:extLst>
          </p:cNvPr>
          <p:cNvSpPr>
            <a:spLocks noGrp="1"/>
          </p:cNvSpPr>
          <p:nvPr>
            <p:ph type="title"/>
          </p:nvPr>
        </p:nvSpPr>
        <p:spPr>
          <a:xfrm>
            <a:off x="9525000" y="688975"/>
            <a:ext cx="10515600" cy="1325563"/>
          </a:xfrm>
        </p:spPr>
        <p:txBody>
          <a:bodyPr/>
          <a:lstStyle/>
          <a:p>
            <a:r>
              <a:rPr lang="en-US" altLang="zh-CN" dirty="0">
                <a:solidFill>
                  <a:schemeClr val="bg1"/>
                </a:solidFill>
              </a:rPr>
              <a:t>Lost</a:t>
            </a:r>
            <a:endParaRPr lang="zh-CN" altLang="en-US" dirty="0">
              <a:solidFill>
                <a:schemeClr val="bg1"/>
              </a:solidFill>
            </a:endParaRPr>
          </a:p>
        </p:txBody>
      </p:sp>
      <p:sp>
        <p:nvSpPr>
          <p:cNvPr id="3" name="Content Placeholder 2">
            <a:extLst>
              <a:ext uri="{FF2B5EF4-FFF2-40B4-BE49-F238E27FC236}">
                <a16:creationId xmlns:a16="http://schemas.microsoft.com/office/drawing/2014/main" id="{C9478B79-076B-45F2-BD27-5877D115DB13}"/>
              </a:ext>
            </a:extLst>
          </p:cNvPr>
          <p:cNvSpPr>
            <a:spLocks noGrp="1"/>
          </p:cNvSpPr>
          <p:nvPr>
            <p:ph idx="1"/>
          </p:nvPr>
        </p:nvSpPr>
        <p:spPr>
          <a:xfrm>
            <a:off x="6943725" y="2435225"/>
            <a:ext cx="4733925" cy="4351338"/>
          </a:xfrm>
        </p:spPr>
        <p:txBody>
          <a:bodyPr/>
          <a:lstStyle/>
          <a:p>
            <a:r>
              <a:rPr lang="en-US" altLang="zh-CN" dirty="0">
                <a:solidFill>
                  <a:schemeClr val="bg1"/>
                </a:solidFill>
              </a:rPr>
              <a:t>10 GB of high-roller data were sent out to a device in Finland.</a:t>
            </a:r>
            <a:endParaRPr lang="zh-CN" altLang="en-US" dirty="0">
              <a:solidFill>
                <a:schemeClr val="bg1"/>
              </a:solidFill>
            </a:endParaRPr>
          </a:p>
        </p:txBody>
      </p:sp>
    </p:spTree>
    <p:extLst>
      <p:ext uri="{BB962C8B-B14F-4D97-AF65-F5344CB8AC3E}">
        <p14:creationId xmlns:p14="http://schemas.microsoft.com/office/powerpoint/2010/main" val="3400050802"/>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9D59-981A-4026-8749-6B3E5FB0306C}"/>
              </a:ext>
            </a:extLst>
          </p:cNvPr>
          <p:cNvSpPr>
            <a:spLocks noGrp="1"/>
          </p:cNvSpPr>
          <p:nvPr>
            <p:ph type="ctrTitle"/>
          </p:nvPr>
        </p:nvSpPr>
        <p:spPr>
          <a:xfrm>
            <a:off x="1524000" y="1193483"/>
            <a:ext cx="9144000" cy="2387600"/>
          </a:xfrm>
        </p:spPr>
        <p:txBody>
          <a:bodyPr>
            <a:normAutofit fontScale="90000"/>
          </a:bodyPr>
          <a:lstStyle/>
          <a:p>
            <a:r>
              <a:rPr lang="en-US" altLang="zh-CN" b="1" dirty="0">
                <a:solidFill>
                  <a:schemeClr val="accent1"/>
                </a:solidFill>
                <a:effectLst/>
                <a:latin typeface="+mn-lt"/>
              </a:rPr>
              <a:t>The German Steel Mill Attack</a:t>
            </a:r>
            <a:br>
              <a:rPr lang="en-US" altLang="zh-CN" b="1" dirty="0"/>
            </a:br>
            <a:br>
              <a:rPr lang="en-US" altLang="zh-CN" b="1" dirty="0"/>
            </a:br>
            <a:endParaRPr lang="zh-CN" altLang="en-US" dirty="0"/>
          </a:p>
        </p:txBody>
      </p:sp>
      <p:sp>
        <p:nvSpPr>
          <p:cNvPr id="3" name="Subtitle 2">
            <a:extLst>
              <a:ext uri="{FF2B5EF4-FFF2-40B4-BE49-F238E27FC236}">
                <a16:creationId xmlns:a16="http://schemas.microsoft.com/office/drawing/2014/main" id="{0EFDB111-26C4-4328-BAC8-83CD887AE894}"/>
              </a:ext>
            </a:extLst>
          </p:cNvPr>
          <p:cNvSpPr>
            <a:spLocks noGrp="1"/>
          </p:cNvSpPr>
          <p:nvPr>
            <p:ph type="subTitle" idx="1"/>
          </p:nvPr>
        </p:nvSpPr>
        <p:spPr/>
        <p:txBody>
          <a:bodyPr/>
          <a:lstStyle/>
          <a:p>
            <a:endParaRPr lang="zh-CN" altLang="en-US" dirty="0"/>
          </a:p>
        </p:txBody>
      </p:sp>
      <p:pic>
        <p:nvPicPr>
          <p:cNvPr id="1026" name="Picture 2" descr="Melted steel">
            <a:extLst>
              <a:ext uri="{FF2B5EF4-FFF2-40B4-BE49-F238E27FC236}">
                <a16:creationId xmlns:a16="http://schemas.microsoft.com/office/drawing/2014/main" id="{AD44B7F6-639A-4C17-8708-51B7E0665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870" y="2543174"/>
            <a:ext cx="5378450" cy="3228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F07088-E5B9-477D-8E9D-D0F70400E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870" y="2543174"/>
            <a:ext cx="5378450" cy="3228429"/>
          </a:xfrm>
          <a:prstGeom prst="rect">
            <a:avLst/>
          </a:prstGeom>
        </p:spPr>
      </p:pic>
    </p:spTree>
    <p:extLst>
      <p:ext uri="{BB962C8B-B14F-4D97-AF65-F5344CB8AC3E}">
        <p14:creationId xmlns:p14="http://schemas.microsoft.com/office/powerpoint/2010/main" val="2172653182"/>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D8D68C64-8A17-49A6-A498-8C20596F1797}"/>
              </a:ext>
            </a:extLst>
          </p:cNvPr>
          <p:cNvGraphicFramePr/>
          <p:nvPr/>
        </p:nvGraphicFramePr>
        <p:xfrm>
          <a:off x="826308" y="2134142"/>
          <a:ext cx="9966335" cy="4488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F1433A97-124B-4246-8C89-B99BE1BF04E3}"/>
              </a:ext>
            </a:extLst>
          </p:cNvPr>
          <p:cNvPicPr>
            <a:picLocks noChangeAspect="1"/>
          </p:cNvPicPr>
          <p:nvPr/>
        </p:nvPicPr>
        <p:blipFill>
          <a:blip r:embed="rId7"/>
          <a:stretch>
            <a:fillRect/>
          </a:stretch>
        </p:blipFill>
        <p:spPr>
          <a:xfrm>
            <a:off x="8544269" y="403932"/>
            <a:ext cx="2346758" cy="1730210"/>
          </a:xfrm>
          <a:prstGeom prst="rect">
            <a:avLst/>
          </a:prstGeom>
        </p:spPr>
      </p:pic>
      <p:pic>
        <p:nvPicPr>
          <p:cNvPr id="6" name="图片 5">
            <a:extLst>
              <a:ext uri="{FF2B5EF4-FFF2-40B4-BE49-F238E27FC236}">
                <a16:creationId xmlns:a16="http://schemas.microsoft.com/office/drawing/2014/main" id="{1723E911-885F-4CCE-A356-59DBE5CBEEAE}"/>
              </a:ext>
            </a:extLst>
          </p:cNvPr>
          <p:cNvPicPr>
            <a:picLocks noChangeAspect="1"/>
          </p:cNvPicPr>
          <p:nvPr/>
        </p:nvPicPr>
        <p:blipFill>
          <a:blip r:embed="rId8"/>
          <a:stretch>
            <a:fillRect/>
          </a:stretch>
        </p:blipFill>
        <p:spPr>
          <a:xfrm>
            <a:off x="3390344" y="1190655"/>
            <a:ext cx="2080771" cy="1886974"/>
          </a:xfrm>
          <a:prstGeom prst="rect">
            <a:avLst/>
          </a:prstGeom>
        </p:spPr>
      </p:pic>
      <p:pic>
        <p:nvPicPr>
          <p:cNvPr id="7" name="图片 6">
            <a:extLst>
              <a:ext uri="{FF2B5EF4-FFF2-40B4-BE49-F238E27FC236}">
                <a16:creationId xmlns:a16="http://schemas.microsoft.com/office/drawing/2014/main" id="{D8BCF81A-363F-456A-9DDF-CE9BF8BA27A3}"/>
              </a:ext>
            </a:extLst>
          </p:cNvPr>
          <p:cNvPicPr>
            <a:picLocks noChangeAspect="1"/>
          </p:cNvPicPr>
          <p:nvPr/>
        </p:nvPicPr>
        <p:blipFill>
          <a:blip r:embed="rId9"/>
          <a:stretch>
            <a:fillRect/>
          </a:stretch>
        </p:blipFill>
        <p:spPr>
          <a:xfrm>
            <a:off x="6112342" y="795392"/>
            <a:ext cx="1790700" cy="1885950"/>
          </a:xfrm>
          <a:prstGeom prst="rect">
            <a:avLst/>
          </a:prstGeom>
        </p:spPr>
      </p:pic>
      <p:pic>
        <p:nvPicPr>
          <p:cNvPr id="8" name="图片 7">
            <a:extLst>
              <a:ext uri="{FF2B5EF4-FFF2-40B4-BE49-F238E27FC236}">
                <a16:creationId xmlns:a16="http://schemas.microsoft.com/office/drawing/2014/main" id="{353819DC-A342-4F4C-947E-BCB2D8B72032}"/>
              </a:ext>
            </a:extLst>
          </p:cNvPr>
          <p:cNvPicPr>
            <a:picLocks noChangeAspect="1"/>
          </p:cNvPicPr>
          <p:nvPr/>
        </p:nvPicPr>
        <p:blipFill>
          <a:blip r:embed="rId10"/>
          <a:stretch>
            <a:fillRect/>
          </a:stretch>
        </p:blipFill>
        <p:spPr>
          <a:xfrm>
            <a:off x="996165" y="2755044"/>
            <a:ext cx="2381963" cy="1381861"/>
          </a:xfrm>
          <a:prstGeom prst="rect">
            <a:avLst/>
          </a:prstGeom>
        </p:spPr>
      </p:pic>
      <p:sp>
        <p:nvSpPr>
          <p:cNvPr id="9" name="Title 1">
            <a:extLst>
              <a:ext uri="{FF2B5EF4-FFF2-40B4-BE49-F238E27FC236}">
                <a16:creationId xmlns:a16="http://schemas.microsoft.com/office/drawing/2014/main" id="{B79C6905-5D4C-4D66-ADD8-4DB69BA18299}"/>
              </a:ext>
            </a:extLst>
          </p:cNvPr>
          <p:cNvSpPr txBox="1">
            <a:spLocks/>
          </p:cNvSpPr>
          <p:nvPr/>
        </p:nvSpPr>
        <p:spPr>
          <a:xfrm>
            <a:off x="292231" y="183348"/>
            <a:ext cx="10515600" cy="1325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r>
              <a:rPr lang="en-US" altLang="zh-CN" sz="3600" dirty="0">
                <a:solidFill>
                  <a:schemeClr val="accent1"/>
                </a:solidFill>
                <a:effectLst/>
                <a:latin typeface="+mn-lt"/>
              </a:rPr>
              <a:t>How</a:t>
            </a:r>
            <a:endParaRPr lang="zh-CN" altLang="en-US" sz="3600" dirty="0">
              <a:solidFill>
                <a:schemeClr val="accent1"/>
              </a:solidFill>
              <a:effectLst/>
              <a:latin typeface="+mn-lt"/>
            </a:endParaRPr>
          </a:p>
        </p:txBody>
      </p:sp>
    </p:spTree>
    <p:extLst>
      <p:ext uri="{BB962C8B-B14F-4D97-AF65-F5344CB8AC3E}">
        <p14:creationId xmlns:p14="http://schemas.microsoft.com/office/powerpoint/2010/main" val="840166055"/>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E109-FFF4-4D82-A32B-11AEA0BC97CF}"/>
              </a:ext>
            </a:extLst>
          </p:cNvPr>
          <p:cNvSpPr>
            <a:spLocks noGrp="1"/>
          </p:cNvSpPr>
          <p:nvPr>
            <p:ph type="title"/>
          </p:nvPr>
        </p:nvSpPr>
        <p:spPr/>
        <p:txBody>
          <a:bodyPr vert="horz" lIns="91440" tIns="45720" rIns="91440" bIns="45720" rtlCol="0" anchor="ctr">
            <a:normAutofit/>
          </a:bodyPr>
          <a:lstStyle/>
          <a:p>
            <a:r>
              <a:rPr lang="en-US" altLang="zh-CN" sz="3600">
                <a:solidFill>
                  <a:schemeClr val="accent1"/>
                </a:solidFill>
                <a:effectLst/>
                <a:latin typeface="+mn-lt"/>
              </a:rPr>
              <a:t>LOST</a:t>
            </a:r>
            <a:endParaRPr lang="zh-CN" altLang="en-US" sz="3600" dirty="0">
              <a:solidFill>
                <a:schemeClr val="accent1"/>
              </a:solidFill>
              <a:effectLst/>
              <a:latin typeface="+mn-lt"/>
            </a:endParaRPr>
          </a:p>
        </p:txBody>
      </p:sp>
      <p:sp>
        <p:nvSpPr>
          <p:cNvPr id="3" name="Content Placeholder 2">
            <a:extLst>
              <a:ext uri="{FF2B5EF4-FFF2-40B4-BE49-F238E27FC236}">
                <a16:creationId xmlns:a16="http://schemas.microsoft.com/office/drawing/2014/main" id="{A05AB1BA-8D30-4C65-B588-12F612F99863}"/>
              </a:ext>
            </a:extLst>
          </p:cNvPr>
          <p:cNvSpPr>
            <a:spLocks noGrp="1"/>
          </p:cNvSpPr>
          <p:nvPr>
            <p:ph idx="1"/>
          </p:nvPr>
        </p:nvSpPr>
        <p:spPr>
          <a:xfrm>
            <a:off x="715651" y="1690688"/>
            <a:ext cx="3007936" cy="4351338"/>
          </a:xfrm>
        </p:spPr>
        <p:txBody>
          <a:bodyPr/>
          <a:lstStyle/>
          <a:p>
            <a:r>
              <a:rPr lang="en-US" altLang="zh-CN" dirty="0">
                <a:latin typeface="+mn-lt"/>
              </a:rPr>
              <a:t>A  blast furnace could not be shut down</a:t>
            </a:r>
          </a:p>
          <a:p>
            <a:r>
              <a:rPr lang="en-US" altLang="zh-CN" dirty="0">
                <a:latin typeface="+mn-lt"/>
              </a:rPr>
              <a:t>Massive physical damage</a:t>
            </a:r>
          </a:p>
          <a:p>
            <a:r>
              <a:rPr lang="en-US" altLang="zh-CN" dirty="0">
                <a:latin typeface="+mn-lt"/>
              </a:rPr>
              <a:t>Possible deaths and Injuries </a:t>
            </a:r>
            <a:endParaRPr lang="zh-CN" altLang="en-US" dirty="0">
              <a:latin typeface="+mn-lt"/>
            </a:endParaRPr>
          </a:p>
        </p:txBody>
      </p:sp>
      <p:pic>
        <p:nvPicPr>
          <p:cNvPr id="4" name="图片 3">
            <a:extLst>
              <a:ext uri="{FF2B5EF4-FFF2-40B4-BE49-F238E27FC236}">
                <a16:creationId xmlns:a16="http://schemas.microsoft.com/office/drawing/2014/main" id="{C2941D03-D724-4B9B-AEA0-D654CA165D9A}"/>
              </a:ext>
            </a:extLst>
          </p:cNvPr>
          <p:cNvPicPr>
            <a:picLocks noChangeAspect="1"/>
          </p:cNvPicPr>
          <p:nvPr/>
        </p:nvPicPr>
        <p:blipFill>
          <a:blip r:embed="rId2"/>
          <a:stretch>
            <a:fillRect/>
          </a:stretch>
        </p:blipFill>
        <p:spPr>
          <a:xfrm>
            <a:off x="4181868" y="480462"/>
            <a:ext cx="7410450" cy="5514975"/>
          </a:xfrm>
          <a:prstGeom prst="rect">
            <a:avLst/>
          </a:prstGeom>
        </p:spPr>
      </p:pic>
    </p:spTree>
    <p:extLst>
      <p:ext uri="{BB962C8B-B14F-4D97-AF65-F5344CB8AC3E}">
        <p14:creationId xmlns:p14="http://schemas.microsoft.com/office/powerpoint/2010/main" val="200760377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49EE-4018-44D4-9E2C-F92EF20B09BB}"/>
              </a:ext>
            </a:extLst>
          </p:cNvPr>
          <p:cNvSpPr>
            <a:spLocks noGrp="1"/>
          </p:cNvSpPr>
          <p:nvPr>
            <p:ph type="title"/>
          </p:nvPr>
        </p:nvSpPr>
        <p:spPr/>
        <p:txBody>
          <a:bodyPr vert="horz" lIns="91440" tIns="45720" rIns="91440" bIns="45720" rtlCol="0" anchor="ctr">
            <a:normAutofit/>
          </a:bodyPr>
          <a:lstStyle/>
          <a:p>
            <a:r>
              <a:rPr lang="en-US" altLang="zh-CN" sz="3600" dirty="0">
                <a:solidFill>
                  <a:schemeClr val="accent1"/>
                </a:solidFill>
                <a:effectLst/>
                <a:latin typeface="+mn-lt"/>
              </a:rPr>
              <a:t>Defense Lessons Learned</a:t>
            </a:r>
            <a:endParaRPr lang="zh-CN" altLang="en-US" sz="3600" dirty="0">
              <a:solidFill>
                <a:schemeClr val="accent1"/>
              </a:solidFill>
              <a:effectLst/>
              <a:latin typeface="+mn-lt"/>
            </a:endParaRPr>
          </a:p>
        </p:txBody>
      </p:sp>
      <p:graphicFrame>
        <p:nvGraphicFramePr>
          <p:cNvPr id="14" name="Diagram 13">
            <a:extLst>
              <a:ext uri="{FF2B5EF4-FFF2-40B4-BE49-F238E27FC236}">
                <a16:creationId xmlns:a16="http://schemas.microsoft.com/office/drawing/2014/main" id="{0A6528F1-CFA9-43E3-A64A-10451DC3D0BF}"/>
              </a:ext>
            </a:extLst>
          </p:cNvPr>
          <p:cNvGraphicFramePr/>
          <p:nvPr/>
        </p:nvGraphicFramePr>
        <p:xfrm>
          <a:off x="2740901" y="1559243"/>
          <a:ext cx="6563360" cy="4069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41968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A3DC23-F9D8-4F6D-9EBB-0F6BFCFE814C}"/>
              </a:ext>
            </a:extLst>
          </p:cNvPr>
          <p:cNvSpPr txBox="1"/>
          <p:nvPr/>
        </p:nvSpPr>
        <p:spPr>
          <a:xfrm>
            <a:off x="722427" y="525401"/>
            <a:ext cx="1849007" cy="523220"/>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3600" b="1">
                <a:solidFill>
                  <a:schemeClr val="accent1"/>
                </a:solidFill>
                <a:effectLst/>
                <a:ea typeface="+mj-ea"/>
                <a:cs typeface="Arial" panose="020B0604020202020204" pitchFamily="34" charset="0"/>
              </a:defRPr>
            </a:lvl1pPr>
          </a:lstStyle>
          <a:p>
            <a:r>
              <a:rPr lang="en-US" dirty="0" err="1"/>
              <a:t>H</a:t>
            </a:r>
            <a:r>
              <a:rPr lang="en-US" altLang="zh-CN" dirty="0" err="1"/>
              <a:t>avex</a:t>
            </a:r>
            <a:endParaRPr lang="en-US" dirty="0"/>
          </a:p>
        </p:txBody>
      </p:sp>
      <p:sp>
        <p:nvSpPr>
          <p:cNvPr id="5" name="Rectangle 4">
            <a:extLst>
              <a:ext uri="{FF2B5EF4-FFF2-40B4-BE49-F238E27FC236}">
                <a16:creationId xmlns:a16="http://schemas.microsoft.com/office/drawing/2014/main" id="{C25A70F7-4C93-4616-A80D-084CA7A93822}"/>
              </a:ext>
            </a:extLst>
          </p:cNvPr>
          <p:cNvSpPr/>
          <p:nvPr/>
        </p:nvSpPr>
        <p:spPr>
          <a:xfrm>
            <a:off x="722427" y="1452442"/>
            <a:ext cx="10361516" cy="2585323"/>
          </a:xfrm>
          <a:prstGeom prst="rect">
            <a:avLst/>
          </a:prstGeom>
        </p:spPr>
        <p:txBody>
          <a:bodyPr wrap="square">
            <a:spAutoFit/>
          </a:bodyPr>
          <a:lstStyle/>
          <a:p>
            <a:pPr algn="just"/>
            <a:r>
              <a:rPr lang="en-US" b="1" i="0" u="none" strike="noStrike" dirty="0" err="1">
                <a:effectLst/>
                <a:cs typeface="Arial" panose="020B0604020202020204" pitchFamily="34" charset="0"/>
              </a:rPr>
              <a:t>Havex</a:t>
            </a:r>
            <a:r>
              <a:rPr lang="en-US" b="1" i="0" u="none" strike="noStrike" dirty="0">
                <a:effectLst/>
                <a:cs typeface="Arial" panose="020B0604020202020204" pitchFamily="34" charset="0"/>
              </a:rPr>
              <a:t> </a:t>
            </a:r>
            <a:r>
              <a:rPr lang="en-US" b="0" i="0" u="none" strike="noStrike" dirty="0">
                <a:effectLst/>
                <a:cs typeface="Arial" panose="020B0604020202020204" pitchFamily="34" charset="0"/>
              </a:rPr>
              <a:t>is a </a:t>
            </a:r>
            <a:r>
              <a:rPr lang="en-US" b="1" i="0" u="none" strike="noStrike" dirty="0">
                <a:effectLst/>
                <a:cs typeface="Arial" panose="020B0604020202020204" pitchFamily="34" charset="0"/>
              </a:rPr>
              <a:t>remote access trojan</a:t>
            </a:r>
            <a:r>
              <a:rPr lang="en-US" b="0" i="0" u="none" strike="noStrike" dirty="0">
                <a:effectLst/>
                <a:cs typeface="Arial" panose="020B0604020202020204" pitchFamily="34" charset="0"/>
              </a:rPr>
              <a:t> (</a:t>
            </a:r>
            <a:r>
              <a:rPr lang="en-US" b="1" i="0" u="none" strike="noStrike" dirty="0">
                <a:effectLst/>
                <a:cs typeface="Arial" panose="020B0604020202020204" pitchFamily="34" charset="0"/>
              </a:rPr>
              <a:t>RAT</a:t>
            </a:r>
            <a:r>
              <a:rPr lang="en-US" b="0" i="0" u="none" strike="noStrike" dirty="0">
                <a:effectLst/>
                <a:cs typeface="Arial" panose="020B0604020202020204" pitchFamily="34" charset="0"/>
              </a:rPr>
              <a:t>) that was discovered in 2013 as part of a widespread espionage campaign targeting industrial control systems (ICS) used across numerous industries and attributed to a hacking group referred to as "</a:t>
            </a:r>
            <a:r>
              <a:rPr lang="en-US" b="1" i="0" u="none" strike="noStrike" dirty="0">
                <a:effectLst/>
                <a:cs typeface="Arial" panose="020B0604020202020204" pitchFamily="34" charset="0"/>
              </a:rPr>
              <a:t>Dragonfly</a:t>
            </a:r>
            <a:r>
              <a:rPr lang="en-US" b="0" i="0" u="none" strike="noStrike" dirty="0">
                <a:effectLst/>
                <a:cs typeface="Arial" panose="020B0604020202020204" pitchFamily="34" charset="0"/>
              </a:rPr>
              <a:t>" and "</a:t>
            </a:r>
            <a:r>
              <a:rPr lang="en-US" b="1" u="none" strike="noStrike" dirty="0">
                <a:effectLst/>
                <a:cs typeface="Arial" panose="020B0604020202020204" pitchFamily="34" charset="0"/>
              </a:rPr>
              <a:t>Energetic Bear</a:t>
            </a:r>
            <a:r>
              <a:rPr lang="en-US" b="0" i="0" u="none" strike="noStrike" dirty="0">
                <a:effectLst/>
                <a:cs typeface="Arial" panose="020B0604020202020204" pitchFamily="34" charset="0"/>
              </a:rPr>
              <a:t>".</a:t>
            </a:r>
          </a:p>
          <a:p>
            <a:pPr algn="just"/>
            <a:endParaRPr lang="en-US" dirty="0">
              <a:cs typeface="Arial" panose="020B0604020202020204" pitchFamily="34" charset="0"/>
            </a:endParaRPr>
          </a:p>
          <a:p>
            <a:pPr algn="just"/>
            <a:endParaRPr lang="en-US" dirty="0">
              <a:cs typeface="Arial" panose="020B0604020202020204" pitchFamily="34" charset="0"/>
            </a:endParaRPr>
          </a:p>
          <a:p>
            <a:pPr algn="just"/>
            <a:endParaRPr lang="en-US" dirty="0">
              <a:cs typeface="Arial" panose="020B0604020202020204" pitchFamily="34" charset="0"/>
            </a:endParaRPr>
          </a:p>
          <a:p>
            <a:pPr algn="just"/>
            <a:endParaRPr lang="en-US" dirty="0">
              <a:cs typeface="Arial" panose="020B0604020202020204" pitchFamily="34" charset="0"/>
            </a:endParaRPr>
          </a:p>
          <a:p>
            <a:pPr algn="just"/>
            <a:endParaRPr lang="en-US" dirty="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C0F4918-D059-46C0-9ACB-2B9FCD645FDB}"/>
              </a:ext>
            </a:extLst>
          </p:cNvPr>
          <p:cNvSpPr/>
          <p:nvPr/>
        </p:nvSpPr>
        <p:spPr>
          <a:xfrm>
            <a:off x="4886903" y="6364333"/>
            <a:ext cx="7500437" cy="369332"/>
          </a:xfrm>
          <a:prstGeom prst="rect">
            <a:avLst/>
          </a:prstGeom>
        </p:spPr>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https://www.cyber.nj.gov/threat-profiles/ics-malware-variants/havex</a:t>
            </a:r>
            <a:r>
              <a:rPr lang="en-US" dirty="0">
                <a:solidFill>
                  <a:schemeClr val="bg1"/>
                </a:solidFill>
              </a:rPr>
              <a:t> </a:t>
            </a:r>
          </a:p>
        </p:txBody>
      </p:sp>
      <p:pic>
        <p:nvPicPr>
          <p:cNvPr id="2" name="Picture 1">
            <a:extLst>
              <a:ext uri="{FF2B5EF4-FFF2-40B4-BE49-F238E27FC236}">
                <a16:creationId xmlns:a16="http://schemas.microsoft.com/office/drawing/2014/main" id="{334F4DE0-2C4D-4672-BF3D-4CCAE141709C}"/>
              </a:ext>
            </a:extLst>
          </p:cNvPr>
          <p:cNvPicPr>
            <a:picLocks noChangeAspect="1"/>
          </p:cNvPicPr>
          <p:nvPr/>
        </p:nvPicPr>
        <p:blipFill>
          <a:blip r:embed="rId3"/>
          <a:stretch>
            <a:fillRect/>
          </a:stretch>
        </p:blipFill>
        <p:spPr>
          <a:xfrm>
            <a:off x="839388" y="2819799"/>
            <a:ext cx="4248150" cy="2381250"/>
          </a:xfrm>
          <a:prstGeom prst="rect">
            <a:avLst/>
          </a:prstGeom>
        </p:spPr>
      </p:pic>
      <p:sp>
        <p:nvSpPr>
          <p:cNvPr id="3" name="Rectangle 2">
            <a:extLst>
              <a:ext uri="{FF2B5EF4-FFF2-40B4-BE49-F238E27FC236}">
                <a16:creationId xmlns:a16="http://schemas.microsoft.com/office/drawing/2014/main" id="{6DC602DB-613A-4EA8-9F63-8496BD9EE186}"/>
              </a:ext>
            </a:extLst>
          </p:cNvPr>
          <p:cNvSpPr/>
          <p:nvPr/>
        </p:nvSpPr>
        <p:spPr>
          <a:xfrm>
            <a:off x="5256612" y="3035034"/>
            <a:ext cx="6096000" cy="2308324"/>
          </a:xfrm>
          <a:prstGeom prst="rect">
            <a:avLst/>
          </a:prstGeom>
        </p:spPr>
        <p:txBody>
          <a:bodyPr>
            <a:spAutoFit/>
          </a:bodyPr>
          <a:lstStyle/>
          <a:p>
            <a:pPr algn="just"/>
            <a:r>
              <a:rPr lang="en-US" dirty="0" err="1">
                <a:cs typeface="Arial" panose="020B0604020202020204" pitchFamily="34" charset="0"/>
              </a:rPr>
              <a:t>Havex</a:t>
            </a:r>
            <a:r>
              <a:rPr lang="en-US" dirty="0">
                <a:cs typeface="Arial" panose="020B0604020202020204" pitchFamily="34" charset="0"/>
              </a:rPr>
              <a:t> is written to infect industrial control software used in </a:t>
            </a:r>
            <a:r>
              <a:rPr lang="en-US" b="1" dirty="0">
                <a:cs typeface="Arial" panose="020B0604020202020204" pitchFamily="34" charset="0"/>
              </a:rPr>
              <a:t>supervisory control and data acquisition (SCADA) </a:t>
            </a:r>
            <a:r>
              <a:rPr lang="en-US" dirty="0">
                <a:cs typeface="Arial" panose="020B0604020202020204" pitchFamily="34" charset="0"/>
              </a:rPr>
              <a:t>and </a:t>
            </a:r>
            <a:r>
              <a:rPr lang="en-US" b="1" dirty="0">
                <a:cs typeface="Arial" panose="020B0604020202020204" pitchFamily="34" charset="0"/>
              </a:rPr>
              <a:t>ICS</a:t>
            </a:r>
            <a:r>
              <a:rPr lang="en-US" dirty="0">
                <a:cs typeface="Arial" panose="020B0604020202020204" pitchFamily="34" charset="0"/>
              </a:rPr>
              <a:t>. </a:t>
            </a:r>
          </a:p>
          <a:p>
            <a:pPr algn="just"/>
            <a:endParaRPr lang="en-US" dirty="0">
              <a:cs typeface="Arial" panose="020B0604020202020204" pitchFamily="34" charset="0"/>
            </a:endParaRPr>
          </a:p>
          <a:p>
            <a:pPr algn="just"/>
            <a:r>
              <a:rPr lang="en-US" dirty="0" err="1">
                <a:cs typeface="Arial" panose="020B0604020202020204" pitchFamily="34" charset="0"/>
              </a:rPr>
              <a:t>Havex</a:t>
            </a:r>
            <a:r>
              <a:rPr lang="en-US" dirty="0">
                <a:cs typeface="Arial" panose="020B0604020202020204" pitchFamily="34" charset="0"/>
              </a:rPr>
              <a:t> have the ability to disable the hydropower dams, overload the nuclear power plants, and can even turn off a country’s electrical grid with just one click.</a:t>
            </a:r>
          </a:p>
          <a:p>
            <a:pPr algn="just"/>
            <a:endParaRPr lang="en-US" dirty="0">
              <a:cs typeface="Arial" panose="020B0604020202020204" pitchFamily="34" charset="0"/>
            </a:endParaRPr>
          </a:p>
        </p:txBody>
      </p:sp>
    </p:spTree>
    <p:extLst>
      <p:ext uri="{BB962C8B-B14F-4D97-AF65-F5344CB8AC3E}">
        <p14:creationId xmlns:p14="http://schemas.microsoft.com/office/powerpoint/2010/main" val="45828014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16ACA1-0771-45F0-8211-C7F040C1C257}"/>
              </a:ext>
            </a:extLst>
          </p:cNvPr>
          <p:cNvSpPr txBox="1"/>
          <p:nvPr/>
        </p:nvSpPr>
        <p:spPr>
          <a:xfrm>
            <a:off x="671056" y="351144"/>
            <a:ext cx="4011235" cy="590931"/>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3600" b="1">
                <a:solidFill>
                  <a:schemeClr val="accent1"/>
                </a:solidFill>
                <a:effectLst/>
                <a:ea typeface="+mj-ea"/>
                <a:cs typeface="Arial" panose="020B0604020202020204" pitchFamily="34" charset="0"/>
              </a:defRPr>
            </a:lvl1pPr>
          </a:lstStyle>
          <a:p>
            <a:r>
              <a:rPr lang="en-US" dirty="0"/>
              <a:t>Description</a:t>
            </a:r>
          </a:p>
        </p:txBody>
      </p:sp>
      <p:sp>
        <p:nvSpPr>
          <p:cNvPr id="7" name="Rectangle 6">
            <a:extLst>
              <a:ext uri="{FF2B5EF4-FFF2-40B4-BE49-F238E27FC236}">
                <a16:creationId xmlns:a16="http://schemas.microsoft.com/office/drawing/2014/main" id="{BD886D3D-F707-496B-A482-1B033CE5A3BB}"/>
              </a:ext>
            </a:extLst>
          </p:cNvPr>
          <p:cNvSpPr/>
          <p:nvPr/>
        </p:nvSpPr>
        <p:spPr>
          <a:xfrm>
            <a:off x="671056" y="1319258"/>
            <a:ext cx="11161267" cy="3170099"/>
          </a:xfrm>
          <a:prstGeom prst="rect">
            <a:avLst/>
          </a:prstGeom>
        </p:spPr>
        <p:txBody>
          <a:bodyPr wrap="square">
            <a:spAutoFit/>
          </a:bodyPr>
          <a:lstStyle/>
          <a:p>
            <a:pPr algn="just"/>
            <a:r>
              <a:rPr lang="en-US" sz="2000" dirty="0">
                <a:solidFill>
                  <a:srgbClr val="222222"/>
                </a:solidFill>
              </a:rPr>
              <a:t>Two primary components: a </a:t>
            </a:r>
            <a:r>
              <a:rPr lang="en-US" sz="2000" b="1" dirty="0">
                <a:solidFill>
                  <a:srgbClr val="222222"/>
                </a:solidFill>
              </a:rPr>
              <a:t>RAT</a:t>
            </a:r>
            <a:r>
              <a:rPr lang="en-US" sz="2000" dirty="0">
                <a:solidFill>
                  <a:srgbClr val="222222"/>
                </a:solidFill>
              </a:rPr>
              <a:t> and a </a:t>
            </a:r>
            <a:r>
              <a:rPr lang="en-US" sz="2000" b="1" dirty="0">
                <a:solidFill>
                  <a:srgbClr val="222222"/>
                </a:solidFill>
              </a:rPr>
              <a:t>C&amp;C server </a:t>
            </a:r>
            <a:r>
              <a:rPr lang="en-US" sz="2000" dirty="0">
                <a:solidFill>
                  <a:srgbClr val="222222"/>
                </a:solidFill>
              </a:rPr>
              <a:t>written in </a:t>
            </a:r>
            <a:r>
              <a:rPr lang="en-US" sz="2000" b="1" dirty="0">
                <a:solidFill>
                  <a:srgbClr val="222222"/>
                </a:solidFill>
              </a:rPr>
              <a:t>PHP</a:t>
            </a:r>
            <a:r>
              <a:rPr lang="en-US" sz="2000" dirty="0">
                <a:solidFill>
                  <a:srgbClr val="222222"/>
                </a:solidFill>
              </a:rPr>
              <a:t>. </a:t>
            </a:r>
          </a:p>
          <a:p>
            <a:pPr algn="just"/>
            <a:endParaRPr lang="en-US" sz="2000" dirty="0">
              <a:solidFill>
                <a:srgbClr val="222222"/>
              </a:solidFill>
            </a:endParaRPr>
          </a:p>
          <a:p>
            <a:pPr algn="just"/>
            <a:r>
              <a:rPr lang="en-US" sz="2000" dirty="0">
                <a:solidFill>
                  <a:srgbClr val="222222"/>
                </a:solidFill>
              </a:rPr>
              <a:t>Includes an OPC (</a:t>
            </a:r>
            <a:r>
              <a:rPr lang="en-US" sz="2000" b="1" dirty="0">
                <a:solidFill>
                  <a:srgbClr val="222222"/>
                </a:solidFill>
              </a:rPr>
              <a:t>Open Platform Communications</a:t>
            </a:r>
            <a:r>
              <a:rPr lang="en-US" sz="2000" dirty="0">
                <a:solidFill>
                  <a:srgbClr val="222222"/>
                </a:solidFill>
              </a:rPr>
              <a:t>) scanning module used to search for industrial devices on a network. </a:t>
            </a:r>
          </a:p>
          <a:p>
            <a:pPr algn="just"/>
            <a:endParaRPr lang="en-US" sz="2000" dirty="0">
              <a:solidFill>
                <a:srgbClr val="222222"/>
              </a:solidFill>
            </a:endParaRPr>
          </a:p>
          <a:p>
            <a:pPr algn="just"/>
            <a:r>
              <a:rPr lang="en-US" sz="2000" dirty="0">
                <a:solidFill>
                  <a:srgbClr val="222222"/>
                </a:solidFill>
              </a:rPr>
              <a:t>The OPC scanning module was designed to scan for TCP devices operating on ports 44818, 105 and 502, which are </a:t>
            </a:r>
            <a:r>
              <a:rPr lang="en-US" sz="2000" dirty="0" err="1">
                <a:solidFill>
                  <a:srgbClr val="222222"/>
                </a:solidFill>
              </a:rPr>
              <a:t>are</a:t>
            </a:r>
            <a:r>
              <a:rPr lang="en-US" sz="2000" dirty="0">
                <a:solidFill>
                  <a:srgbClr val="222222"/>
                </a:solidFill>
              </a:rPr>
              <a:t> common to ICS/SCADA companies such as Siemens and Rockwell Automation. By abusing the OPC protocol, </a:t>
            </a:r>
            <a:r>
              <a:rPr lang="en-US" sz="2000" dirty="0" err="1">
                <a:solidFill>
                  <a:srgbClr val="222222"/>
                </a:solidFill>
              </a:rPr>
              <a:t>Havex</a:t>
            </a:r>
            <a:r>
              <a:rPr lang="en-US" sz="2000" dirty="0">
                <a:solidFill>
                  <a:srgbClr val="222222"/>
                </a:solidFill>
              </a:rPr>
              <a:t> mapped industrial networks once inside victim systems.</a:t>
            </a:r>
          </a:p>
          <a:p>
            <a:pPr algn="just"/>
            <a:endParaRPr lang="en-US" sz="2000" dirty="0">
              <a:solidFill>
                <a:srgbClr val="222222"/>
              </a:solidFill>
            </a:endParaRPr>
          </a:p>
          <a:p>
            <a:pPr algn="just"/>
            <a:endParaRPr lang="en-US" sz="2000" dirty="0"/>
          </a:p>
        </p:txBody>
      </p:sp>
      <p:sp>
        <p:nvSpPr>
          <p:cNvPr id="8" name="Rectangle 7">
            <a:extLst>
              <a:ext uri="{FF2B5EF4-FFF2-40B4-BE49-F238E27FC236}">
                <a16:creationId xmlns:a16="http://schemas.microsoft.com/office/drawing/2014/main" id="{86B6FB0D-FC5A-4AF6-8EBB-530A7CF37EAE}"/>
              </a:ext>
            </a:extLst>
          </p:cNvPr>
          <p:cNvSpPr/>
          <p:nvPr/>
        </p:nvSpPr>
        <p:spPr>
          <a:xfrm>
            <a:off x="671056" y="4165565"/>
            <a:ext cx="6059808" cy="1569660"/>
          </a:xfrm>
          <a:prstGeom prst="rect">
            <a:avLst/>
          </a:prstGeom>
        </p:spPr>
        <p:txBody>
          <a:bodyPr wrap="square">
            <a:spAutoFit/>
          </a:bodyPr>
          <a:lstStyle/>
          <a:p>
            <a:pPr algn="just"/>
            <a:r>
              <a:rPr lang="en-US" sz="2400" b="1" dirty="0">
                <a:solidFill>
                  <a:srgbClr val="222222"/>
                </a:solidFill>
                <a:cs typeface="Arial" panose="020B0604020202020204" pitchFamily="34" charset="0"/>
              </a:rPr>
              <a:t>Attacking methods:</a:t>
            </a:r>
          </a:p>
          <a:p>
            <a:pPr marL="342900" indent="-342900" algn="just">
              <a:buAutoNum type="arabicPeriod"/>
            </a:pPr>
            <a:r>
              <a:rPr lang="en-US" sz="2400" dirty="0">
                <a:cs typeface="Arial" panose="020B0604020202020204" pitchFamily="34" charset="0"/>
              </a:rPr>
              <a:t>Spam Emails</a:t>
            </a:r>
          </a:p>
          <a:p>
            <a:pPr marL="342900" indent="-342900" algn="just">
              <a:buAutoNum type="arabicPeriod"/>
            </a:pPr>
            <a:r>
              <a:rPr lang="en-US" sz="2400" dirty="0">
                <a:cs typeface="Arial" panose="020B0604020202020204" pitchFamily="34" charset="0"/>
              </a:rPr>
              <a:t>E</a:t>
            </a:r>
            <a:r>
              <a:rPr lang="en-US" altLang="zh-CN" sz="2400" dirty="0">
                <a:cs typeface="Arial" panose="020B0604020202020204" pitchFamily="34" charset="0"/>
              </a:rPr>
              <a:t>xploit kits.</a:t>
            </a:r>
            <a:endParaRPr lang="en-US" sz="2400" dirty="0">
              <a:cs typeface="Arial" panose="020B0604020202020204" pitchFamily="34" charset="0"/>
            </a:endParaRPr>
          </a:p>
          <a:p>
            <a:pPr marL="342900" indent="-342900" algn="just">
              <a:buAutoNum type="arabicPeriod"/>
            </a:pPr>
            <a:r>
              <a:rPr lang="en-US" sz="2400" dirty="0">
                <a:cs typeface="Arial" panose="020B0604020202020204" pitchFamily="34" charset="0"/>
              </a:rPr>
              <a:t>“Watering-hole” attacks</a:t>
            </a:r>
          </a:p>
        </p:txBody>
      </p:sp>
      <p:sp>
        <p:nvSpPr>
          <p:cNvPr id="9" name="Rectangle 8">
            <a:extLst>
              <a:ext uri="{FF2B5EF4-FFF2-40B4-BE49-F238E27FC236}">
                <a16:creationId xmlns:a16="http://schemas.microsoft.com/office/drawing/2014/main" id="{0C28EF66-ACC2-4423-A7FA-C4798E6A124F}"/>
              </a:ext>
            </a:extLst>
          </p:cNvPr>
          <p:cNvSpPr/>
          <p:nvPr/>
        </p:nvSpPr>
        <p:spPr>
          <a:xfrm>
            <a:off x="7409080" y="6397549"/>
            <a:ext cx="3740126"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https://en.wikipedia.org/wiki/Havex</a:t>
            </a:r>
            <a:r>
              <a:rPr lang="en-US" dirty="0">
                <a:solidFill>
                  <a:schemeClr val="bg1"/>
                </a:solidFill>
              </a:rPr>
              <a:t> </a:t>
            </a:r>
          </a:p>
        </p:txBody>
      </p:sp>
    </p:spTree>
    <p:extLst>
      <p:ext uri="{BB962C8B-B14F-4D97-AF65-F5344CB8AC3E}">
        <p14:creationId xmlns:p14="http://schemas.microsoft.com/office/powerpoint/2010/main" val="628586325"/>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16ACA1-0771-45F0-8211-C7F040C1C257}"/>
              </a:ext>
            </a:extLst>
          </p:cNvPr>
          <p:cNvSpPr txBox="1"/>
          <p:nvPr/>
        </p:nvSpPr>
        <p:spPr>
          <a:xfrm>
            <a:off x="671056" y="351144"/>
            <a:ext cx="5688647" cy="590931"/>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3600" b="1">
                <a:solidFill>
                  <a:schemeClr val="accent1"/>
                </a:solidFill>
                <a:effectLst/>
                <a:ea typeface="+mj-ea"/>
                <a:cs typeface="Arial" panose="020B0604020202020204" pitchFamily="34" charset="0"/>
              </a:defRPr>
            </a:lvl1pPr>
          </a:lstStyle>
          <a:p>
            <a:r>
              <a:rPr lang="en-US" dirty="0"/>
              <a:t>“Watering-hole” attacks</a:t>
            </a:r>
          </a:p>
        </p:txBody>
      </p:sp>
      <p:sp>
        <p:nvSpPr>
          <p:cNvPr id="8" name="Rectangle 7">
            <a:extLst>
              <a:ext uri="{FF2B5EF4-FFF2-40B4-BE49-F238E27FC236}">
                <a16:creationId xmlns:a16="http://schemas.microsoft.com/office/drawing/2014/main" id="{86B6FB0D-FC5A-4AF6-8EBB-530A7CF37EAE}"/>
              </a:ext>
            </a:extLst>
          </p:cNvPr>
          <p:cNvSpPr/>
          <p:nvPr/>
        </p:nvSpPr>
        <p:spPr>
          <a:xfrm>
            <a:off x="1137424" y="4458169"/>
            <a:ext cx="10013796" cy="646331"/>
          </a:xfrm>
          <a:prstGeom prst="rect">
            <a:avLst/>
          </a:prstGeom>
        </p:spPr>
        <p:txBody>
          <a:bodyPr wrap="square">
            <a:spAutoFit/>
          </a:bodyPr>
          <a:lstStyle/>
          <a:p>
            <a:pPr algn="just"/>
            <a:r>
              <a:rPr lang="en-US" dirty="0">
                <a:cs typeface="Arial" panose="020B0604020202020204" pitchFamily="34" charset="0"/>
              </a:rPr>
              <a:t>This method allows the malware to bypass traditional security measure because software was downloaded by users with authorization to install programs onto the network.</a:t>
            </a:r>
          </a:p>
        </p:txBody>
      </p:sp>
      <p:pic>
        <p:nvPicPr>
          <p:cNvPr id="11" name="Picture 10">
            <a:extLst>
              <a:ext uri="{FF2B5EF4-FFF2-40B4-BE49-F238E27FC236}">
                <a16:creationId xmlns:a16="http://schemas.microsoft.com/office/drawing/2014/main" id="{85EC5C62-2A06-4316-89AE-CF0A5EC80493}"/>
              </a:ext>
            </a:extLst>
          </p:cNvPr>
          <p:cNvPicPr>
            <a:picLocks noChangeAspect="1"/>
          </p:cNvPicPr>
          <p:nvPr/>
        </p:nvPicPr>
        <p:blipFill rotWithShape="1">
          <a:blip r:embed="rId3"/>
          <a:srcRect l="20599" t="35352" r="21144" b="20838"/>
          <a:stretch/>
        </p:blipFill>
        <p:spPr>
          <a:xfrm>
            <a:off x="2943922" y="1323437"/>
            <a:ext cx="6835698" cy="2891476"/>
          </a:xfrm>
          <a:prstGeom prst="rect">
            <a:avLst/>
          </a:prstGeom>
        </p:spPr>
      </p:pic>
      <p:pic>
        <p:nvPicPr>
          <p:cNvPr id="12" name="Picture 11">
            <a:extLst>
              <a:ext uri="{FF2B5EF4-FFF2-40B4-BE49-F238E27FC236}">
                <a16:creationId xmlns:a16="http://schemas.microsoft.com/office/drawing/2014/main" id="{154EA390-F800-42A9-980E-C56BECCFFDA3}"/>
              </a:ext>
            </a:extLst>
          </p:cNvPr>
          <p:cNvPicPr>
            <a:picLocks noChangeAspect="1"/>
          </p:cNvPicPr>
          <p:nvPr/>
        </p:nvPicPr>
        <p:blipFill rotWithShape="1">
          <a:blip r:embed="rId4"/>
          <a:srcRect l="9942" t="43581" r="33229" b="44381"/>
          <a:stretch/>
        </p:blipFill>
        <p:spPr>
          <a:xfrm>
            <a:off x="3210692" y="5351328"/>
            <a:ext cx="6139217" cy="731520"/>
          </a:xfrm>
          <a:prstGeom prst="rect">
            <a:avLst/>
          </a:prstGeom>
        </p:spPr>
      </p:pic>
      <p:sp>
        <p:nvSpPr>
          <p:cNvPr id="9" name="Rectangle 8">
            <a:extLst>
              <a:ext uri="{FF2B5EF4-FFF2-40B4-BE49-F238E27FC236}">
                <a16:creationId xmlns:a16="http://schemas.microsoft.com/office/drawing/2014/main" id="{0C9ACB82-D2A2-42C3-9904-C6320797C688}"/>
              </a:ext>
            </a:extLst>
          </p:cNvPr>
          <p:cNvSpPr/>
          <p:nvPr/>
        </p:nvSpPr>
        <p:spPr>
          <a:xfrm>
            <a:off x="5373982" y="6458879"/>
            <a:ext cx="5832046" cy="307777"/>
          </a:xfrm>
          <a:prstGeom prst="rect">
            <a:avLst/>
          </a:prstGeom>
        </p:spPr>
        <p:txBody>
          <a:bodyPr wrap="none">
            <a:spAutoFit/>
          </a:bodyPr>
          <a:lstStyle/>
          <a:p>
            <a:r>
              <a:rPr lang="en-US" sz="1400" dirty="0">
                <a:solidFill>
                  <a:schemeClr val="bg1"/>
                </a:solidFill>
              </a:rPr>
              <a:t>Dragonfly: Cyberespionage Attacks Against Energy Suppliers. 7 July 2014.</a:t>
            </a:r>
          </a:p>
        </p:txBody>
      </p:sp>
    </p:spTree>
    <p:extLst>
      <p:ext uri="{BB962C8B-B14F-4D97-AF65-F5344CB8AC3E}">
        <p14:creationId xmlns:p14="http://schemas.microsoft.com/office/powerpoint/2010/main" val="132422179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9896" y="326958"/>
            <a:ext cx="8800030" cy="646331"/>
          </a:xfrm>
          <a:prstGeom prst="rect">
            <a:avLst/>
          </a:prstGeom>
          <a:noFill/>
        </p:spPr>
        <p:txBody>
          <a:bodyPr wrap="square" lIns="91440" tIns="45720" rIns="91440" bIns="45720">
            <a:spAutoFit/>
          </a:bodyPr>
          <a:lstStyle/>
          <a:p>
            <a:r>
              <a:rPr lang="en-US" altLang="zh-CN" sz="3600" b="1" cap="none" spc="0" dirty="0">
                <a:ln w="0"/>
                <a:solidFill>
                  <a:schemeClr val="accent1"/>
                </a:solidFill>
                <a:effectLst>
                  <a:outerShdw blurRad="38100" dist="25400" dir="5400000" algn="ctr" rotWithShape="0">
                    <a:srgbClr val="6E747A">
                      <a:alpha val="43000"/>
                    </a:srgbClr>
                  </a:outerShdw>
                </a:effectLst>
              </a:rPr>
              <a:t>What is Cybersecurity</a:t>
            </a:r>
            <a:endParaRPr lang="zh-CN" altLang="en-US" sz="3600" b="1" cap="none" spc="0" dirty="0">
              <a:ln w="0"/>
              <a:solidFill>
                <a:schemeClr val="accent1"/>
              </a:solidFill>
              <a:effectLst>
                <a:outerShdw blurRad="38100" dist="25400" dir="5400000" algn="ctr" rotWithShape="0">
                  <a:srgbClr val="6E747A">
                    <a:alpha val="43000"/>
                  </a:srgbClr>
                </a:outerShdw>
              </a:effectLst>
            </a:endParaRPr>
          </a:p>
        </p:txBody>
      </p:sp>
      <p:sp>
        <p:nvSpPr>
          <p:cNvPr id="4" name="矩形 3"/>
          <p:cNvSpPr/>
          <p:nvPr/>
        </p:nvSpPr>
        <p:spPr>
          <a:xfrm>
            <a:off x="739896" y="1395955"/>
            <a:ext cx="10603294" cy="3416320"/>
          </a:xfrm>
          <a:prstGeom prst="rect">
            <a:avLst/>
          </a:prstGeom>
        </p:spPr>
        <p:txBody>
          <a:bodyPr wrap="square">
            <a:spAutoFit/>
          </a:bodyPr>
          <a:lstStyle/>
          <a:p>
            <a:r>
              <a:rPr lang="en-US" altLang="zh-CN" sz="2400" dirty="0"/>
              <a:t>Cybersecurity refers to the practice of ensuring the integrity, confidentiality, and availability (ICA) of information. Cybersecurity is comprised of an evolving set of tools, risk management approaches, technologies, training, and best practices designed to protect networks, devices, programs, and data from attacks or unauthorized access.</a:t>
            </a:r>
            <a:endParaRPr lang="zh-CN" altLang="en-US" sz="2400" dirty="0"/>
          </a:p>
          <a:p>
            <a:endParaRPr lang="en-US" altLang="zh-CN" sz="2400" dirty="0"/>
          </a:p>
          <a:p>
            <a:r>
              <a:rPr lang="en-US" altLang="zh-CN" sz="2400" dirty="0"/>
              <a:t>Implementing effective cybersecurity measures is particularly challenging today because there are more devices than people, and attackers are becoming more innovative.</a:t>
            </a:r>
            <a:endParaRPr lang="zh-CN" altLang="en-US" sz="2400" dirty="0"/>
          </a:p>
        </p:txBody>
      </p:sp>
    </p:spTree>
    <p:extLst>
      <p:ext uri="{BB962C8B-B14F-4D97-AF65-F5344CB8AC3E}">
        <p14:creationId xmlns:p14="http://schemas.microsoft.com/office/powerpoint/2010/main" val="737757087"/>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F77053-B5CB-4706-8EF0-4B9873E50032}"/>
              </a:ext>
            </a:extLst>
          </p:cNvPr>
          <p:cNvSpPr/>
          <p:nvPr/>
        </p:nvSpPr>
        <p:spPr>
          <a:xfrm>
            <a:off x="783763" y="555291"/>
            <a:ext cx="3334503" cy="461665"/>
          </a:xfrm>
          <a:prstGeom prst="rect">
            <a:avLst/>
          </a:prstGeom>
        </p:spPr>
        <p:txBody>
          <a:bodyPr vert="horz" lIns="91440" tIns="45720" rIns="91440" bIns="45720" rtlCol="0" anchor="ctr">
            <a:normAutofit fontScale="55000" lnSpcReduction="20000"/>
          </a:bodyPr>
          <a:lstStyle/>
          <a:p>
            <a:pPr>
              <a:lnSpc>
                <a:spcPct val="90000"/>
              </a:lnSpc>
              <a:spcBef>
                <a:spcPct val="0"/>
              </a:spcBef>
            </a:pPr>
            <a:r>
              <a:rPr lang="en-US" sz="3600" b="1" dirty="0">
                <a:solidFill>
                  <a:schemeClr val="accent1"/>
                </a:solidFill>
                <a:ea typeface="+mj-ea"/>
                <a:cs typeface="Arial" panose="020B0604020202020204" pitchFamily="34" charset="0"/>
              </a:rPr>
              <a:t>Comparison with Stuxnet</a:t>
            </a:r>
          </a:p>
        </p:txBody>
      </p:sp>
      <p:graphicFrame>
        <p:nvGraphicFramePr>
          <p:cNvPr id="5" name="Table 5">
            <a:extLst>
              <a:ext uri="{FF2B5EF4-FFF2-40B4-BE49-F238E27FC236}">
                <a16:creationId xmlns:a16="http://schemas.microsoft.com/office/drawing/2014/main" id="{CC35869A-F98A-4BB3-973B-BC1B23384BEB}"/>
              </a:ext>
            </a:extLst>
          </p:cNvPr>
          <p:cNvGraphicFramePr>
            <a:graphicFrameLocks noGrp="1"/>
          </p:cNvGraphicFramePr>
          <p:nvPr/>
        </p:nvGraphicFramePr>
        <p:xfrm>
          <a:off x="1410210" y="1623616"/>
          <a:ext cx="8392158" cy="2667000"/>
        </p:xfrm>
        <a:graphic>
          <a:graphicData uri="http://schemas.openxmlformats.org/drawingml/2006/table">
            <a:tbl>
              <a:tblPr firstRow="1" bandRow="1">
                <a:tableStyleId>{5C22544A-7EE6-4342-B048-85BDC9FD1C3A}</a:tableStyleId>
              </a:tblPr>
              <a:tblGrid>
                <a:gridCol w="2086854">
                  <a:extLst>
                    <a:ext uri="{9D8B030D-6E8A-4147-A177-3AD203B41FA5}">
                      <a16:colId xmlns:a16="http://schemas.microsoft.com/office/drawing/2014/main" val="707152838"/>
                    </a:ext>
                  </a:extLst>
                </a:gridCol>
                <a:gridCol w="3112189">
                  <a:extLst>
                    <a:ext uri="{9D8B030D-6E8A-4147-A177-3AD203B41FA5}">
                      <a16:colId xmlns:a16="http://schemas.microsoft.com/office/drawing/2014/main" val="131675093"/>
                    </a:ext>
                  </a:extLst>
                </a:gridCol>
                <a:gridCol w="3193115">
                  <a:extLst>
                    <a:ext uri="{9D8B030D-6E8A-4147-A177-3AD203B41FA5}">
                      <a16:colId xmlns:a16="http://schemas.microsoft.com/office/drawing/2014/main" val="2510568117"/>
                    </a:ext>
                  </a:extLst>
                </a:gridCol>
              </a:tblGrid>
              <a:tr h="370840">
                <a:tc>
                  <a:txBody>
                    <a:bodyPr/>
                    <a:lstStyle/>
                    <a:p>
                      <a:endParaRPr lang="en-US" dirty="0"/>
                    </a:p>
                  </a:txBody>
                  <a:tcPr/>
                </a:tc>
                <a:tc>
                  <a:txBody>
                    <a:bodyPr/>
                    <a:lstStyle/>
                    <a:p>
                      <a:r>
                        <a:rPr lang="en-US" dirty="0" err="1"/>
                        <a:t>Havex</a:t>
                      </a:r>
                      <a:endParaRPr lang="en-US" dirty="0"/>
                    </a:p>
                  </a:txBody>
                  <a:tcPr/>
                </a:tc>
                <a:tc>
                  <a:txBody>
                    <a:bodyPr/>
                    <a:lstStyle/>
                    <a:p>
                      <a:r>
                        <a:rPr lang="en-US" dirty="0"/>
                        <a:t>Stuxnet</a:t>
                      </a:r>
                    </a:p>
                  </a:txBody>
                  <a:tcPr/>
                </a:tc>
                <a:extLst>
                  <a:ext uri="{0D108BD9-81ED-4DB2-BD59-A6C34878D82A}">
                    <a16:rowId xmlns:a16="http://schemas.microsoft.com/office/drawing/2014/main" val="2130387838"/>
                  </a:ext>
                </a:extLst>
              </a:tr>
              <a:tr h="370840">
                <a:tc>
                  <a:txBody>
                    <a:bodyPr/>
                    <a:lstStyle/>
                    <a:p>
                      <a:r>
                        <a:rPr lang="en-US" dirty="0"/>
                        <a:t>Target</a:t>
                      </a:r>
                    </a:p>
                  </a:txBody>
                  <a:tcPr/>
                </a:tc>
                <a:tc>
                  <a:txBody>
                    <a:bodyPr/>
                    <a:lstStyle/>
                    <a:p>
                      <a:r>
                        <a:rPr lang="en-US" dirty="0"/>
                        <a:t>SCADA</a:t>
                      </a:r>
                      <a:r>
                        <a:rPr lang="en-US" altLang="zh-CN" dirty="0"/>
                        <a:t>/ICS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SCADA</a:t>
                      </a:r>
                      <a:r>
                        <a:rPr lang="en-US" altLang="zh-CN" dirty="0"/>
                        <a:t>/ICS</a:t>
                      </a:r>
                      <a:endParaRPr lang="en-US" dirty="0"/>
                    </a:p>
                  </a:txBody>
                  <a:tcPr/>
                </a:tc>
                <a:extLst>
                  <a:ext uri="{0D108BD9-81ED-4DB2-BD59-A6C34878D82A}">
                    <a16:rowId xmlns:a16="http://schemas.microsoft.com/office/drawing/2014/main" val="203234953"/>
                  </a:ext>
                </a:extLst>
              </a:tr>
              <a:tr h="370840">
                <a:tc>
                  <a:txBody>
                    <a:bodyPr/>
                    <a:lstStyle/>
                    <a:p>
                      <a:r>
                        <a:rPr lang="en-US" dirty="0"/>
                        <a:t>Goal</a:t>
                      </a:r>
                    </a:p>
                  </a:txBody>
                  <a:tcPr/>
                </a:tc>
                <a:tc>
                  <a:txBody>
                    <a:bodyPr/>
                    <a:lstStyle/>
                    <a:p>
                      <a:r>
                        <a:rPr lang="en-US" dirty="0"/>
                        <a:t>Data gathering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Hardware control</a:t>
                      </a:r>
                    </a:p>
                  </a:txBody>
                  <a:tcPr/>
                </a:tc>
                <a:extLst>
                  <a:ext uri="{0D108BD9-81ED-4DB2-BD59-A6C34878D82A}">
                    <a16:rowId xmlns:a16="http://schemas.microsoft.com/office/drawing/2014/main" val="2497918719"/>
                  </a:ext>
                </a:extLst>
              </a:tr>
              <a:tr h="370840">
                <a:tc>
                  <a:txBody>
                    <a:bodyPr/>
                    <a:lstStyle/>
                    <a:p>
                      <a:r>
                        <a:rPr lang="en-US" altLang="zh-CN" dirty="0"/>
                        <a:t>Propagation ways</a:t>
                      </a:r>
                      <a:endParaRPr lang="en-US" dirty="0"/>
                    </a:p>
                  </a:txBody>
                  <a:tcPr/>
                </a:tc>
                <a:tc>
                  <a:txBody>
                    <a:bodyPr/>
                    <a:lstStyle/>
                    <a:p>
                      <a:r>
                        <a:rPr lang="en-US" dirty="0"/>
                        <a:t>Spam mail</a:t>
                      </a:r>
                      <a:r>
                        <a:rPr lang="en-US" altLang="zh-CN" dirty="0"/>
                        <a:t>/Exploit kit/ “Watering-hole” attacks</a:t>
                      </a:r>
                      <a:endParaRPr lang="en-US" dirty="0"/>
                    </a:p>
                  </a:txBody>
                  <a:tcPr/>
                </a:tc>
                <a:tc>
                  <a:txBody>
                    <a:bodyPr/>
                    <a:lstStyle/>
                    <a:p>
                      <a:r>
                        <a:rPr lang="en-US" dirty="0"/>
                        <a:t>USB drive</a:t>
                      </a:r>
                    </a:p>
                  </a:txBody>
                  <a:tcPr/>
                </a:tc>
                <a:extLst>
                  <a:ext uri="{0D108BD9-81ED-4DB2-BD59-A6C34878D82A}">
                    <a16:rowId xmlns:a16="http://schemas.microsoft.com/office/drawing/2014/main" val="2616274197"/>
                  </a:ext>
                </a:extLst>
              </a:tr>
              <a:tr h="370840">
                <a:tc>
                  <a:txBody>
                    <a:bodyPr/>
                    <a:lstStyle/>
                    <a:p>
                      <a:r>
                        <a:rPr lang="en-US" dirty="0"/>
                        <a:t>Major Affected Countries</a:t>
                      </a:r>
                    </a:p>
                  </a:txBody>
                  <a:tcPr/>
                </a:tc>
                <a:tc>
                  <a:txBody>
                    <a:bodyPr/>
                    <a:lstStyle/>
                    <a:p>
                      <a:r>
                        <a:rPr lang="en-US" dirty="0"/>
                        <a:t>US</a:t>
                      </a:r>
                      <a:r>
                        <a:rPr lang="en-US" altLang="zh-CN" dirty="0"/>
                        <a:t>/Spain/Japan/France/Poland/Turkey/Greece/China/Romania/Germany </a:t>
                      </a:r>
                      <a:endParaRPr lang="en-US" dirty="0"/>
                    </a:p>
                  </a:txBody>
                  <a:tcPr/>
                </a:tc>
                <a:tc>
                  <a:txBody>
                    <a:bodyPr/>
                    <a:lstStyle/>
                    <a:p>
                      <a:r>
                        <a:rPr lang="en-US" dirty="0"/>
                        <a:t>Iran/Indonesia</a:t>
                      </a:r>
                      <a:r>
                        <a:rPr lang="en-US" altLang="zh-CN" dirty="0"/>
                        <a:t>/India/Azerbaijan/US/Pakistan</a:t>
                      </a:r>
                      <a:endParaRPr lang="en-US" dirty="0"/>
                    </a:p>
                  </a:txBody>
                  <a:tcPr/>
                </a:tc>
                <a:extLst>
                  <a:ext uri="{0D108BD9-81ED-4DB2-BD59-A6C34878D82A}">
                    <a16:rowId xmlns:a16="http://schemas.microsoft.com/office/drawing/2014/main" val="2667178796"/>
                  </a:ext>
                </a:extLst>
              </a:tr>
            </a:tbl>
          </a:graphicData>
        </a:graphic>
      </p:graphicFrame>
    </p:spTree>
    <p:extLst>
      <p:ext uri="{BB962C8B-B14F-4D97-AF65-F5344CB8AC3E}">
        <p14:creationId xmlns:p14="http://schemas.microsoft.com/office/powerpoint/2010/main" val="79444506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FC7D58-71A7-4086-A911-1DBBA1E982A0}"/>
              </a:ext>
            </a:extLst>
          </p:cNvPr>
          <p:cNvSpPr/>
          <p:nvPr/>
        </p:nvSpPr>
        <p:spPr>
          <a:xfrm>
            <a:off x="536305" y="1544993"/>
            <a:ext cx="7778383" cy="3477875"/>
          </a:xfrm>
          <a:prstGeom prst="rect">
            <a:avLst/>
          </a:prstGeom>
        </p:spPr>
        <p:txBody>
          <a:bodyPr wrap="square">
            <a:spAutoFit/>
          </a:bodyPr>
          <a:lstStyle/>
          <a:p>
            <a:pPr algn="just"/>
            <a:r>
              <a:rPr lang="en-US" sz="2000" dirty="0" err="1">
                <a:cs typeface="Arial" panose="020B0604020202020204" pitchFamily="34" charset="0"/>
              </a:rPr>
              <a:t>Havex</a:t>
            </a:r>
            <a:r>
              <a:rPr lang="en-US" sz="2000" dirty="0">
                <a:cs typeface="Arial" panose="020B0604020202020204" pitchFamily="34" charset="0"/>
              </a:rPr>
              <a:t> malware is utilized in an espionage campaign against </a:t>
            </a:r>
            <a:r>
              <a:rPr lang="en-US" sz="2000" b="1" dirty="0">
                <a:cs typeface="Arial" panose="020B0604020202020204" pitchFamily="34" charset="0"/>
              </a:rPr>
              <a:t>energy</a:t>
            </a:r>
            <a:r>
              <a:rPr lang="en-US" sz="2000" dirty="0">
                <a:cs typeface="Arial" panose="020B0604020202020204" pitchFamily="34" charset="0"/>
              </a:rPr>
              <a:t>, </a:t>
            </a:r>
            <a:r>
              <a:rPr lang="en-US" sz="2000" b="1" dirty="0">
                <a:cs typeface="Arial" panose="020B0604020202020204" pitchFamily="34" charset="0"/>
              </a:rPr>
              <a:t>aviation</a:t>
            </a:r>
            <a:r>
              <a:rPr lang="en-US" sz="2000" dirty="0">
                <a:cs typeface="Arial" panose="020B0604020202020204" pitchFamily="34" charset="0"/>
              </a:rPr>
              <a:t>, </a:t>
            </a:r>
            <a:r>
              <a:rPr lang="en-US" sz="2000" b="1" dirty="0">
                <a:cs typeface="Arial" panose="020B0604020202020204" pitchFamily="34" charset="0"/>
              </a:rPr>
              <a:t>pharmaceutical</a:t>
            </a:r>
            <a:r>
              <a:rPr lang="en-US" sz="2000" dirty="0">
                <a:cs typeface="Arial" panose="020B0604020202020204" pitchFamily="34" charset="0"/>
              </a:rPr>
              <a:t>, </a:t>
            </a:r>
            <a:r>
              <a:rPr lang="en-US" sz="2000" b="1" dirty="0">
                <a:cs typeface="Arial" panose="020B0604020202020204" pitchFamily="34" charset="0"/>
              </a:rPr>
              <a:t>defense</a:t>
            </a:r>
            <a:r>
              <a:rPr lang="en-US" sz="2000" dirty="0">
                <a:cs typeface="Arial" panose="020B0604020202020204" pitchFamily="34" charset="0"/>
              </a:rPr>
              <a:t>, and </a:t>
            </a:r>
            <a:r>
              <a:rPr lang="en-US" sz="2000" b="1" dirty="0">
                <a:cs typeface="Arial" panose="020B0604020202020204" pitchFamily="34" charset="0"/>
              </a:rPr>
              <a:t>petrochemical</a:t>
            </a:r>
            <a:r>
              <a:rPr lang="en-US" sz="2000" dirty="0">
                <a:cs typeface="Arial" panose="020B0604020202020204" pitchFamily="34" charset="0"/>
              </a:rPr>
              <a:t> victims in primarily the </a:t>
            </a:r>
            <a:r>
              <a:rPr lang="en-US" sz="2000" b="1" dirty="0">
                <a:cs typeface="Arial" panose="020B0604020202020204" pitchFamily="34" charset="0"/>
              </a:rPr>
              <a:t>United States</a:t>
            </a:r>
            <a:r>
              <a:rPr lang="en-US" sz="2000" dirty="0">
                <a:cs typeface="Arial" panose="020B0604020202020204" pitchFamily="34" charset="0"/>
              </a:rPr>
              <a:t> and </a:t>
            </a:r>
            <a:r>
              <a:rPr lang="en-US" sz="2000" b="1" dirty="0">
                <a:cs typeface="Arial" panose="020B0604020202020204" pitchFamily="34" charset="0"/>
              </a:rPr>
              <a:t>Europe</a:t>
            </a:r>
            <a:r>
              <a:rPr lang="en-US" sz="2000" dirty="0">
                <a:cs typeface="Arial" panose="020B0604020202020204" pitchFamily="34" charset="0"/>
              </a:rPr>
              <a:t>. </a:t>
            </a:r>
          </a:p>
          <a:p>
            <a:pPr algn="just"/>
            <a:endParaRPr lang="en-US" sz="2000" dirty="0">
              <a:cs typeface="Arial" panose="020B0604020202020204" pitchFamily="34" charset="0"/>
            </a:endParaRPr>
          </a:p>
          <a:p>
            <a:pPr algn="just"/>
            <a:r>
              <a:rPr lang="en-US" sz="2000" dirty="0">
                <a:cs typeface="Arial" panose="020B0604020202020204" pitchFamily="34" charset="0"/>
              </a:rPr>
              <a:t>Cybersecurity researchers estimated the campaign targeted over </a:t>
            </a:r>
            <a:r>
              <a:rPr lang="en-US" sz="2000" b="1" dirty="0">
                <a:cs typeface="Arial" panose="020B0604020202020204" pitchFamily="34" charset="0"/>
              </a:rPr>
              <a:t>2,000 sites</a:t>
            </a:r>
            <a:r>
              <a:rPr lang="en-US" sz="2000" dirty="0">
                <a:cs typeface="Arial" panose="020B0604020202020204" pitchFamily="34" charset="0"/>
              </a:rPr>
              <a:t> in these regions and sectors. </a:t>
            </a:r>
          </a:p>
          <a:p>
            <a:pPr algn="just"/>
            <a:endParaRPr lang="en-US" sz="2000" dirty="0">
              <a:cs typeface="Arial" panose="020B0604020202020204" pitchFamily="34" charset="0"/>
            </a:endParaRPr>
          </a:p>
          <a:p>
            <a:pPr algn="just"/>
            <a:r>
              <a:rPr lang="en-US" sz="2000" dirty="0">
                <a:cs typeface="Arial" panose="020B0604020202020204" pitchFamily="34" charset="0"/>
              </a:rPr>
              <a:t>Through the discovery process, researchers examined </a:t>
            </a:r>
            <a:r>
              <a:rPr lang="en-US" sz="2000" b="1" dirty="0">
                <a:cs typeface="Arial" panose="020B0604020202020204" pitchFamily="34" charset="0"/>
              </a:rPr>
              <a:t>146 C&amp;C servers </a:t>
            </a:r>
            <a:r>
              <a:rPr lang="en-US" sz="2000" dirty="0">
                <a:cs typeface="Arial" panose="020B0604020202020204" pitchFamily="34" charset="0"/>
              </a:rPr>
              <a:t>associated with the </a:t>
            </a:r>
            <a:r>
              <a:rPr lang="en-US" sz="2000" dirty="0" err="1">
                <a:cs typeface="Arial" panose="020B0604020202020204" pitchFamily="34" charset="0"/>
              </a:rPr>
              <a:t>Havex</a:t>
            </a:r>
            <a:r>
              <a:rPr lang="en-US" sz="2000" dirty="0">
                <a:cs typeface="Arial" panose="020B0604020202020204" pitchFamily="34" charset="0"/>
              </a:rPr>
              <a:t> campaign and </a:t>
            </a:r>
            <a:r>
              <a:rPr lang="en-US" sz="2000" b="1" dirty="0">
                <a:cs typeface="Arial" panose="020B0604020202020204" pitchFamily="34" charset="0"/>
              </a:rPr>
              <a:t>88 variants </a:t>
            </a:r>
            <a:r>
              <a:rPr lang="en-US" sz="2000" dirty="0">
                <a:cs typeface="Arial" panose="020B0604020202020204" pitchFamily="34" charset="0"/>
              </a:rPr>
              <a:t>of the malware.</a:t>
            </a:r>
          </a:p>
          <a:p>
            <a:pPr algn="just"/>
            <a:endParaRPr lang="en-US" sz="2000" dirty="0">
              <a:cs typeface="Arial" panose="020B0604020202020204" pitchFamily="34" charset="0"/>
            </a:endParaRPr>
          </a:p>
        </p:txBody>
      </p:sp>
      <p:pic>
        <p:nvPicPr>
          <p:cNvPr id="6" name="Picture 2">
            <a:extLst>
              <a:ext uri="{FF2B5EF4-FFF2-40B4-BE49-F238E27FC236}">
                <a16:creationId xmlns:a16="http://schemas.microsoft.com/office/drawing/2014/main" id="{EABC092F-4383-4334-9633-2FE3FCCF0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38" t="10990" r="6460" b="10597"/>
          <a:stretch/>
        </p:blipFill>
        <p:spPr bwMode="auto">
          <a:xfrm>
            <a:off x="8487533" y="2128793"/>
            <a:ext cx="3474720" cy="23102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E6982C8-4CAF-4F4E-8DA5-E077C88FBE3D}"/>
              </a:ext>
            </a:extLst>
          </p:cNvPr>
          <p:cNvSpPr/>
          <p:nvPr/>
        </p:nvSpPr>
        <p:spPr>
          <a:xfrm>
            <a:off x="536305" y="304220"/>
            <a:ext cx="2028976" cy="1089529"/>
          </a:xfrm>
          <a:prstGeom prst="rect">
            <a:avLst/>
          </a:prstGeom>
        </p:spPr>
        <p:txBody>
          <a:bodyPr vert="horz" lIns="91440" tIns="45720" rIns="91440" bIns="45720" rtlCol="0" anchor="ctr">
            <a:normAutofit/>
          </a:bodyPr>
          <a:lstStyle/>
          <a:p>
            <a:pPr>
              <a:lnSpc>
                <a:spcPct val="90000"/>
              </a:lnSpc>
              <a:spcBef>
                <a:spcPct val="0"/>
              </a:spcBef>
            </a:pPr>
            <a:r>
              <a:rPr lang="en-US" sz="3600" b="1" dirty="0">
                <a:solidFill>
                  <a:schemeClr val="accent1"/>
                </a:solidFill>
                <a:ea typeface="+mj-ea"/>
                <a:cs typeface="Arial" panose="020B0604020202020204" pitchFamily="34" charset="0"/>
              </a:rPr>
              <a:t>Impact</a:t>
            </a:r>
          </a:p>
        </p:txBody>
      </p:sp>
      <p:sp>
        <p:nvSpPr>
          <p:cNvPr id="5" name="Rectangle 4">
            <a:extLst>
              <a:ext uri="{FF2B5EF4-FFF2-40B4-BE49-F238E27FC236}">
                <a16:creationId xmlns:a16="http://schemas.microsoft.com/office/drawing/2014/main" id="{1FB1FD35-91C7-4E91-B88A-80B322A268A9}"/>
              </a:ext>
            </a:extLst>
          </p:cNvPr>
          <p:cNvSpPr/>
          <p:nvPr/>
        </p:nvSpPr>
        <p:spPr>
          <a:xfrm>
            <a:off x="7409080" y="6397549"/>
            <a:ext cx="3344185" cy="338554"/>
          </a:xfrm>
          <a:prstGeom prst="rect">
            <a:avLst/>
          </a:prstGeom>
        </p:spPr>
        <p:txBody>
          <a:bodyPr wrap="none">
            <a:sp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https://en.wikipedia.org/wiki/Havex</a:t>
            </a:r>
            <a:r>
              <a:rPr lang="en-US" sz="1600" dirty="0">
                <a:solidFill>
                  <a:schemeClr val="bg1"/>
                </a:solidFill>
              </a:rPr>
              <a:t> </a:t>
            </a:r>
          </a:p>
        </p:txBody>
      </p:sp>
    </p:spTree>
    <p:extLst>
      <p:ext uri="{BB962C8B-B14F-4D97-AF65-F5344CB8AC3E}">
        <p14:creationId xmlns:p14="http://schemas.microsoft.com/office/powerpoint/2010/main" val="100224125"/>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DF7C-6E6D-4169-A78F-76784DA0ED56}"/>
              </a:ext>
            </a:extLst>
          </p:cNvPr>
          <p:cNvSpPr txBox="1">
            <a:spLocks/>
          </p:cNvSpPr>
          <p:nvPr/>
        </p:nvSpPr>
        <p:spPr>
          <a:xfrm>
            <a:off x="576942" y="858408"/>
            <a:ext cx="10354492" cy="2387600"/>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gn="ctr"/>
            <a:endParaRPr lang="en-IN"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7A1D12F-D523-4A55-9009-FA277E40A00F}"/>
              </a:ext>
            </a:extLst>
          </p:cNvPr>
          <p:cNvPicPr>
            <a:picLocks noChangeAspect="1"/>
          </p:cNvPicPr>
          <p:nvPr/>
        </p:nvPicPr>
        <p:blipFill>
          <a:blip r:embed="rId3"/>
          <a:stretch>
            <a:fillRect/>
          </a:stretch>
        </p:blipFill>
        <p:spPr>
          <a:xfrm>
            <a:off x="7259782" y="0"/>
            <a:ext cx="4932218" cy="6331527"/>
          </a:xfrm>
          <a:prstGeom prst="rect">
            <a:avLst/>
          </a:prstGeom>
        </p:spPr>
      </p:pic>
      <p:pic>
        <p:nvPicPr>
          <p:cNvPr id="8" name="Picture 7">
            <a:extLst>
              <a:ext uri="{FF2B5EF4-FFF2-40B4-BE49-F238E27FC236}">
                <a16:creationId xmlns:a16="http://schemas.microsoft.com/office/drawing/2014/main" id="{A1A5D463-D845-4F62-820D-D134006A2CB8}"/>
              </a:ext>
            </a:extLst>
          </p:cNvPr>
          <p:cNvPicPr>
            <a:picLocks noChangeAspect="1"/>
          </p:cNvPicPr>
          <p:nvPr/>
        </p:nvPicPr>
        <p:blipFill>
          <a:blip r:embed="rId4"/>
          <a:stretch>
            <a:fillRect/>
          </a:stretch>
        </p:blipFill>
        <p:spPr>
          <a:xfrm>
            <a:off x="0" y="1206500"/>
            <a:ext cx="7320150" cy="5023427"/>
          </a:xfrm>
          <a:prstGeom prst="rect">
            <a:avLst/>
          </a:prstGeom>
        </p:spPr>
      </p:pic>
      <p:sp>
        <p:nvSpPr>
          <p:cNvPr id="5" name="TextBox 4">
            <a:extLst>
              <a:ext uri="{FF2B5EF4-FFF2-40B4-BE49-F238E27FC236}">
                <a16:creationId xmlns:a16="http://schemas.microsoft.com/office/drawing/2014/main" id="{A5218EBA-2E6C-4B7E-A859-8462DA96EF85}"/>
              </a:ext>
            </a:extLst>
          </p:cNvPr>
          <p:cNvSpPr txBox="1"/>
          <p:nvPr/>
        </p:nvSpPr>
        <p:spPr>
          <a:xfrm>
            <a:off x="854974" y="212077"/>
            <a:ext cx="4966424" cy="646331"/>
          </a:xfrm>
          <a:prstGeom prst="rect">
            <a:avLst/>
          </a:prstGeom>
          <a:noFill/>
        </p:spPr>
        <p:txBody>
          <a:bodyPr wrap="none" rtlCol="0">
            <a:spAutoFit/>
          </a:bodyPr>
          <a:lstStyle/>
          <a:p>
            <a:r>
              <a:rPr lang="en-GB" sz="3600" b="1" dirty="0">
                <a:solidFill>
                  <a:schemeClr val="accent1"/>
                </a:solidFill>
              </a:rPr>
              <a:t>Cyberattack risk scores</a:t>
            </a:r>
            <a:endParaRPr lang="en-IN" sz="3600" b="1" dirty="0">
              <a:solidFill>
                <a:schemeClr val="accent1"/>
              </a:solidFill>
            </a:endParaRPr>
          </a:p>
        </p:txBody>
      </p:sp>
      <p:sp>
        <p:nvSpPr>
          <p:cNvPr id="4" name="TextBox 3">
            <a:extLst>
              <a:ext uri="{FF2B5EF4-FFF2-40B4-BE49-F238E27FC236}">
                <a16:creationId xmlns:a16="http://schemas.microsoft.com/office/drawing/2014/main" id="{7C590FB9-62A7-46D1-99F8-2A6000B3D8ED}"/>
              </a:ext>
            </a:extLst>
          </p:cNvPr>
          <p:cNvSpPr txBox="1"/>
          <p:nvPr/>
        </p:nvSpPr>
        <p:spPr>
          <a:xfrm>
            <a:off x="2892156" y="834442"/>
            <a:ext cx="1535837" cy="369332"/>
          </a:xfrm>
          <a:prstGeom prst="rect">
            <a:avLst/>
          </a:prstGeom>
          <a:noFill/>
        </p:spPr>
        <p:txBody>
          <a:bodyPr wrap="square" rtlCol="0">
            <a:spAutoFit/>
          </a:bodyPr>
          <a:lstStyle/>
          <a:p>
            <a:r>
              <a:rPr lang="en-GB" dirty="0"/>
              <a:t>31 countries</a:t>
            </a:r>
            <a:endParaRPr lang="en-IN" dirty="0"/>
          </a:p>
        </p:txBody>
      </p:sp>
    </p:spTree>
    <p:extLst>
      <p:ext uri="{BB962C8B-B14F-4D97-AF65-F5344CB8AC3E}">
        <p14:creationId xmlns:p14="http://schemas.microsoft.com/office/powerpoint/2010/main" val="1160904048"/>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0EA5-DC96-4095-AAFA-57083775EE3D}"/>
              </a:ext>
            </a:extLst>
          </p:cNvPr>
          <p:cNvSpPr txBox="1"/>
          <p:nvPr/>
        </p:nvSpPr>
        <p:spPr>
          <a:xfrm>
            <a:off x="597072" y="236684"/>
            <a:ext cx="7268336" cy="646331"/>
          </a:xfrm>
          <a:prstGeom prst="rect">
            <a:avLst/>
          </a:prstGeom>
          <a:noFill/>
        </p:spPr>
        <p:txBody>
          <a:bodyPr wrap="none" rtlCol="0">
            <a:spAutoFit/>
          </a:bodyPr>
          <a:lstStyle/>
          <a:p>
            <a:r>
              <a:rPr lang="en-GB" sz="3600" b="1" dirty="0">
                <a:solidFill>
                  <a:schemeClr val="accent1"/>
                </a:solidFill>
              </a:rPr>
              <a:t>Actions to reduce cyberattack risk</a:t>
            </a:r>
            <a:endParaRPr lang="en-IN" sz="3600" b="1" dirty="0">
              <a:solidFill>
                <a:schemeClr val="accent1"/>
              </a:solidFill>
            </a:endParaRPr>
          </a:p>
        </p:txBody>
      </p:sp>
      <p:sp>
        <p:nvSpPr>
          <p:cNvPr id="5" name="TextBox 4">
            <a:extLst>
              <a:ext uri="{FF2B5EF4-FFF2-40B4-BE49-F238E27FC236}">
                <a16:creationId xmlns:a16="http://schemas.microsoft.com/office/drawing/2014/main" id="{7A1012CB-ED44-4DBD-9F73-44B16E16929F}"/>
              </a:ext>
            </a:extLst>
          </p:cNvPr>
          <p:cNvSpPr txBox="1"/>
          <p:nvPr/>
        </p:nvSpPr>
        <p:spPr>
          <a:xfrm>
            <a:off x="4156364" y="1286470"/>
            <a:ext cx="7743092" cy="48013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t>Talented people into the cyber-nuclear field by investing in education and training programs and providing incentives to take jobs in this critical security sphere.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Institutionalize cybersecurity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International cooperation between organisation and exchange of best practices.</a:t>
            </a:r>
          </a:p>
          <a:p>
            <a:endParaRPr lang="en-GB" dirty="0"/>
          </a:p>
          <a:p>
            <a:pPr marL="285750" indent="-285750">
              <a:buFont typeface="Arial" panose="020B0604020202020204" pitchFamily="34" charset="0"/>
              <a:buChar char="•"/>
            </a:pPr>
            <a:r>
              <a:rPr lang="en-IN" dirty="0"/>
              <a:t>Implementation </a:t>
            </a:r>
            <a:r>
              <a:rPr lang="en-GB" dirty="0"/>
              <a:t>of robust processes and practices. Not a check list.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Governments should develop and implement regulatory frameworks, perhaps drawing on lessons learned from progress made in nuclear safety and </a:t>
            </a:r>
            <a:r>
              <a:rPr lang="en-IN" dirty="0"/>
              <a:t>physical security.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Follow other industries and stay at pace in technology.</a:t>
            </a:r>
          </a:p>
          <a:p>
            <a:pPr marL="285750" indent="-285750">
              <a:buFont typeface="Arial" panose="020B0604020202020204" pitchFamily="34" charset="0"/>
              <a:buChar char="•"/>
            </a:pPr>
            <a:endParaRPr lang="en-GB" dirty="0"/>
          </a:p>
        </p:txBody>
      </p:sp>
      <p:pic>
        <p:nvPicPr>
          <p:cNvPr id="9" name="Picture 8">
            <a:extLst>
              <a:ext uri="{FF2B5EF4-FFF2-40B4-BE49-F238E27FC236}">
                <a16:creationId xmlns:a16="http://schemas.microsoft.com/office/drawing/2014/main" id="{362B3818-2219-4651-BBF5-B676975F1AD6}"/>
              </a:ext>
            </a:extLst>
          </p:cNvPr>
          <p:cNvPicPr>
            <a:picLocks noChangeAspect="1"/>
          </p:cNvPicPr>
          <p:nvPr/>
        </p:nvPicPr>
        <p:blipFill>
          <a:blip r:embed="rId3"/>
          <a:stretch>
            <a:fillRect/>
          </a:stretch>
        </p:blipFill>
        <p:spPr>
          <a:xfrm>
            <a:off x="1239472" y="1203998"/>
            <a:ext cx="1645635" cy="1632677"/>
          </a:xfrm>
          <a:prstGeom prst="rect">
            <a:avLst/>
          </a:prstGeom>
        </p:spPr>
      </p:pic>
      <p:pic>
        <p:nvPicPr>
          <p:cNvPr id="4" name="Picture 3">
            <a:extLst>
              <a:ext uri="{FF2B5EF4-FFF2-40B4-BE49-F238E27FC236}">
                <a16:creationId xmlns:a16="http://schemas.microsoft.com/office/drawing/2014/main" id="{111A8747-2515-4E61-92CA-EDD529E506CD}"/>
              </a:ext>
            </a:extLst>
          </p:cNvPr>
          <p:cNvPicPr>
            <a:picLocks noChangeAspect="1"/>
          </p:cNvPicPr>
          <p:nvPr/>
        </p:nvPicPr>
        <p:blipFill>
          <a:blip r:embed="rId4"/>
          <a:stretch>
            <a:fillRect/>
          </a:stretch>
        </p:blipFill>
        <p:spPr>
          <a:xfrm>
            <a:off x="560306" y="3857462"/>
            <a:ext cx="3441926" cy="2249010"/>
          </a:xfrm>
          <a:prstGeom prst="rect">
            <a:avLst/>
          </a:prstGeom>
        </p:spPr>
      </p:pic>
      <p:pic>
        <p:nvPicPr>
          <p:cNvPr id="7" name="Picture 6">
            <a:extLst>
              <a:ext uri="{FF2B5EF4-FFF2-40B4-BE49-F238E27FC236}">
                <a16:creationId xmlns:a16="http://schemas.microsoft.com/office/drawing/2014/main" id="{52FB143D-28DD-4599-A2E8-2A26F93E3C49}"/>
              </a:ext>
            </a:extLst>
          </p:cNvPr>
          <p:cNvPicPr>
            <a:picLocks noChangeAspect="1"/>
          </p:cNvPicPr>
          <p:nvPr/>
        </p:nvPicPr>
        <p:blipFill>
          <a:blip r:embed="rId5"/>
          <a:stretch>
            <a:fillRect/>
          </a:stretch>
        </p:blipFill>
        <p:spPr>
          <a:xfrm>
            <a:off x="719169" y="3198755"/>
            <a:ext cx="3124200" cy="409575"/>
          </a:xfrm>
          <a:prstGeom prst="rect">
            <a:avLst/>
          </a:prstGeom>
          <a:solidFill>
            <a:schemeClr val="accent1">
              <a:alpha val="36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chemeClr val="accent1"/>
            </a:outerShdw>
            <a:reflection stA="45000" endPos="3000" dist="50800" dir="5400000" sy="-100000" algn="bl" rotWithShape="0"/>
            <a:softEdge rad="0"/>
          </a:effectLst>
        </p:spPr>
      </p:pic>
      <p:pic>
        <p:nvPicPr>
          <p:cNvPr id="2050" name="Picture 2" descr="Image result for checklist black">
            <a:extLst>
              <a:ext uri="{FF2B5EF4-FFF2-40B4-BE49-F238E27FC236}">
                <a16:creationId xmlns:a16="http://schemas.microsoft.com/office/drawing/2014/main" id="{9C3F21EC-F41A-400A-9A1D-A7ABE416D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4779" y="3687127"/>
            <a:ext cx="371060" cy="44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29858"/>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0EA5-DC96-4095-AAFA-57083775EE3D}"/>
              </a:ext>
            </a:extLst>
          </p:cNvPr>
          <p:cNvSpPr txBox="1"/>
          <p:nvPr/>
        </p:nvSpPr>
        <p:spPr>
          <a:xfrm>
            <a:off x="2461832" y="195587"/>
            <a:ext cx="7141699" cy="646331"/>
          </a:xfrm>
          <a:prstGeom prst="rect">
            <a:avLst/>
          </a:prstGeom>
          <a:noFill/>
        </p:spPr>
        <p:txBody>
          <a:bodyPr wrap="none" rtlCol="0">
            <a:spAutoFit/>
          </a:bodyPr>
          <a:lstStyle/>
          <a:p>
            <a:r>
              <a:rPr lang="en-GB" sz="3600" b="1" dirty="0">
                <a:solidFill>
                  <a:schemeClr val="accent1"/>
                </a:solidFill>
              </a:rPr>
              <a:t>Mount an active defence system</a:t>
            </a:r>
            <a:endParaRPr lang="en-IN" sz="3600" b="1" dirty="0">
              <a:solidFill>
                <a:schemeClr val="accent1"/>
              </a:solidFill>
            </a:endParaRPr>
          </a:p>
        </p:txBody>
      </p:sp>
      <p:sp>
        <p:nvSpPr>
          <p:cNvPr id="5" name="TextBox 4">
            <a:extLst>
              <a:ext uri="{FF2B5EF4-FFF2-40B4-BE49-F238E27FC236}">
                <a16:creationId xmlns:a16="http://schemas.microsoft.com/office/drawing/2014/main" id="{7A1012CB-ED44-4DBD-9F73-44B16E16929F}"/>
              </a:ext>
            </a:extLst>
          </p:cNvPr>
          <p:cNvSpPr txBox="1"/>
          <p:nvPr/>
        </p:nvSpPr>
        <p:spPr>
          <a:xfrm>
            <a:off x="496433" y="1233291"/>
            <a:ext cx="6900268" cy="1477328"/>
          </a:xfrm>
          <a:prstGeom prst="rect">
            <a:avLst/>
          </a:prstGeom>
          <a:noFill/>
        </p:spPr>
        <p:txBody>
          <a:bodyPr wrap="square" rtlCol="0">
            <a:spAutoFit/>
          </a:bodyPr>
          <a:lstStyle/>
          <a:p>
            <a:r>
              <a:rPr lang="en-GB" dirty="0"/>
              <a:t>Indicate a dynamic defence, distinct from “hacking back.”</a:t>
            </a:r>
          </a:p>
          <a:p>
            <a:endParaRPr lang="en-GB" dirty="0"/>
          </a:p>
          <a:p>
            <a:r>
              <a:rPr lang="en-IN" dirty="0"/>
              <a:t>International organizations should facilitate </a:t>
            </a:r>
            <a:r>
              <a:rPr lang="en-GB" dirty="0"/>
              <a:t>the sharing of threat information where </a:t>
            </a:r>
            <a:r>
              <a:rPr lang="en-IN" dirty="0"/>
              <a:t>possible and appropriate.</a:t>
            </a:r>
          </a:p>
          <a:p>
            <a:endParaRPr lang="en-IN" dirty="0"/>
          </a:p>
        </p:txBody>
      </p:sp>
      <p:sp>
        <p:nvSpPr>
          <p:cNvPr id="6" name="TextBox 5">
            <a:extLst>
              <a:ext uri="{FF2B5EF4-FFF2-40B4-BE49-F238E27FC236}">
                <a16:creationId xmlns:a16="http://schemas.microsoft.com/office/drawing/2014/main" id="{8E764EFA-E30E-4B5F-9D52-5F239E082505}"/>
              </a:ext>
            </a:extLst>
          </p:cNvPr>
          <p:cNvSpPr txBox="1"/>
          <p:nvPr/>
        </p:nvSpPr>
        <p:spPr>
          <a:xfrm>
            <a:off x="3736631" y="3473407"/>
            <a:ext cx="4150495" cy="646331"/>
          </a:xfrm>
          <a:prstGeom prst="rect">
            <a:avLst/>
          </a:prstGeom>
          <a:noFill/>
        </p:spPr>
        <p:txBody>
          <a:bodyPr wrap="none" rtlCol="0">
            <a:spAutoFit/>
          </a:bodyPr>
          <a:lstStyle/>
          <a:p>
            <a:r>
              <a:rPr lang="en-GB" sz="3600" b="1" dirty="0">
                <a:solidFill>
                  <a:schemeClr val="accent1"/>
                </a:solidFill>
              </a:rPr>
              <a:t>Reduce complexity</a:t>
            </a:r>
            <a:endParaRPr lang="en-IN" sz="3600" b="1" dirty="0">
              <a:solidFill>
                <a:schemeClr val="accent1"/>
              </a:solidFill>
            </a:endParaRPr>
          </a:p>
        </p:txBody>
      </p:sp>
      <p:sp>
        <p:nvSpPr>
          <p:cNvPr id="3" name="TextBox 2">
            <a:extLst>
              <a:ext uri="{FF2B5EF4-FFF2-40B4-BE49-F238E27FC236}">
                <a16:creationId xmlns:a16="http://schemas.microsoft.com/office/drawing/2014/main" id="{1B037BCA-4ED4-469C-9AD0-F1A888179F17}"/>
              </a:ext>
            </a:extLst>
          </p:cNvPr>
          <p:cNvSpPr txBox="1"/>
          <p:nvPr/>
        </p:nvSpPr>
        <p:spPr>
          <a:xfrm>
            <a:off x="3736631" y="4256154"/>
            <a:ext cx="8495729" cy="1477328"/>
          </a:xfrm>
          <a:prstGeom prst="rect">
            <a:avLst/>
          </a:prstGeom>
          <a:noFill/>
        </p:spPr>
        <p:txBody>
          <a:bodyPr wrap="square" rtlCol="0">
            <a:spAutoFit/>
          </a:bodyPr>
          <a:lstStyle/>
          <a:p>
            <a:r>
              <a:rPr lang="en-IN" dirty="0"/>
              <a:t>The security </a:t>
            </a:r>
            <a:r>
              <a:rPr lang="en-GB" dirty="0"/>
              <a:t>effects of these systems, their functionalities, and how they interact are not always </a:t>
            </a:r>
            <a:r>
              <a:rPr lang="en-IN" dirty="0"/>
              <a:t>fully understood.</a:t>
            </a:r>
          </a:p>
          <a:p>
            <a:endParaRPr lang="en-IN" dirty="0"/>
          </a:p>
          <a:p>
            <a:r>
              <a:rPr lang="en-IN" dirty="0"/>
              <a:t>Pursue transformation through government funding</a:t>
            </a:r>
          </a:p>
          <a:p>
            <a:endParaRPr lang="en-IN" dirty="0"/>
          </a:p>
        </p:txBody>
      </p:sp>
      <p:pic>
        <p:nvPicPr>
          <p:cNvPr id="4" name="Picture 3">
            <a:extLst>
              <a:ext uri="{FF2B5EF4-FFF2-40B4-BE49-F238E27FC236}">
                <a16:creationId xmlns:a16="http://schemas.microsoft.com/office/drawing/2014/main" id="{18E4ED44-1762-4746-9EE2-EEA78FDC14F6}"/>
              </a:ext>
            </a:extLst>
          </p:cNvPr>
          <p:cNvPicPr>
            <a:picLocks noChangeAspect="1"/>
          </p:cNvPicPr>
          <p:nvPr/>
        </p:nvPicPr>
        <p:blipFill>
          <a:blip r:embed="rId3"/>
          <a:stretch>
            <a:fillRect/>
          </a:stretch>
        </p:blipFill>
        <p:spPr>
          <a:xfrm>
            <a:off x="1" y="3527926"/>
            <a:ext cx="3314700" cy="2661388"/>
          </a:xfrm>
          <a:prstGeom prst="rect">
            <a:avLst/>
          </a:prstGeom>
        </p:spPr>
      </p:pic>
      <p:pic>
        <p:nvPicPr>
          <p:cNvPr id="1026" name="Picture 2" descr="Image result for cyber security bait">
            <a:extLst>
              <a:ext uri="{FF2B5EF4-FFF2-40B4-BE49-F238E27FC236}">
                <a16:creationId xmlns:a16="http://schemas.microsoft.com/office/drawing/2014/main" id="{504F40F0-49F1-4F39-BA6F-83D4D9BC1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078" y="841918"/>
            <a:ext cx="3477039" cy="226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44220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0EA5-DC96-4095-AAFA-57083775EE3D}"/>
              </a:ext>
            </a:extLst>
          </p:cNvPr>
          <p:cNvSpPr txBox="1"/>
          <p:nvPr/>
        </p:nvSpPr>
        <p:spPr>
          <a:xfrm>
            <a:off x="3586229" y="293182"/>
            <a:ext cx="4405373" cy="646331"/>
          </a:xfrm>
          <a:prstGeom prst="rect">
            <a:avLst/>
          </a:prstGeom>
          <a:noFill/>
        </p:spPr>
        <p:txBody>
          <a:bodyPr wrap="none" rtlCol="0">
            <a:spAutoFit/>
          </a:bodyPr>
          <a:lstStyle/>
          <a:p>
            <a:r>
              <a:rPr lang="en-GB" sz="3600" b="1" dirty="0">
                <a:solidFill>
                  <a:schemeClr val="accent1"/>
                </a:solidFill>
              </a:rPr>
              <a:t>Cybersecurity at top</a:t>
            </a:r>
            <a:endParaRPr lang="en-IN" sz="3600" b="1" dirty="0">
              <a:solidFill>
                <a:schemeClr val="accent1"/>
              </a:solidFill>
            </a:endParaRPr>
          </a:p>
        </p:txBody>
      </p:sp>
      <p:sp>
        <p:nvSpPr>
          <p:cNvPr id="5" name="TextBox 4">
            <a:extLst>
              <a:ext uri="{FF2B5EF4-FFF2-40B4-BE49-F238E27FC236}">
                <a16:creationId xmlns:a16="http://schemas.microsoft.com/office/drawing/2014/main" id="{7A1012CB-ED44-4DBD-9F73-44B16E16929F}"/>
              </a:ext>
            </a:extLst>
          </p:cNvPr>
          <p:cNvSpPr txBox="1"/>
          <p:nvPr/>
        </p:nvSpPr>
        <p:spPr>
          <a:xfrm>
            <a:off x="665882" y="939513"/>
            <a:ext cx="4075676" cy="2862322"/>
          </a:xfrm>
          <a:prstGeom prst="rect">
            <a:avLst/>
          </a:prstGeom>
          <a:noFill/>
        </p:spPr>
        <p:txBody>
          <a:bodyPr wrap="square" rtlCol="0">
            <a:spAutoFit/>
          </a:bodyPr>
          <a:lstStyle/>
          <a:p>
            <a:pPr marL="285750" indent="-285750">
              <a:buFont typeface="Arial" panose="020B0604020202020204" pitchFamily="34" charset="0"/>
              <a:buChar char="•"/>
            </a:pPr>
            <a:r>
              <a:rPr lang="en-GB" dirty="0"/>
              <a:t>Set the tone at the top</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Assess risk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Socialize the risk profile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IN" dirty="0"/>
              <a:t>Remember data as asset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increased awareness</a:t>
            </a:r>
          </a:p>
          <a:p>
            <a:endParaRPr lang="en-IN" dirty="0"/>
          </a:p>
        </p:txBody>
      </p:sp>
      <p:sp>
        <p:nvSpPr>
          <p:cNvPr id="8" name="TextBox 7">
            <a:extLst>
              <a:ext uri="{FF2B5EF4-FFF2-40B4-BE49-F238E27FC236}">
                <a16:creationId xmlns:a16="http://schemas.microsoft.com/office/drawing/2014/main" id="{7BCB7531-8164-4D90-B0AE-7940E78ADA0F}"/>
              </a:ext>
            </a:extLst>
          </p:cNvPr>
          <p:cNvSpPr txBox="1"/>
          <p:nvPr/>
        </p:nvSpPr>
        <p:spPr>
          <a:xfrm>
            <a:off x="6187294" y="1552422"/>
            <a:ext cx="5338824" cy="2862322"/>
          </a:xfrm>
          <a:prstGeom prst="rect">
            <a:avLst/>
          </a:prstGeom>
          <a:noFill/>
        </p:spPr>
        <p:txBody>
          <a:bodyPr wrap="square" rtlCol="0">
            <a:spAutoFit/>
          </a:bodyPr>
          <a:lstStyle/>
          <a:p>
            <a:endParaRPr lang="en-IN" dirty="0"/>
          </a:p>
          <a:p>
            <a:r>
              <a:rPr lang="en-GB" dirty="0">
                <a:highlight>
                  <a:srgbClr val="001132"/>
                </a:highlight>
              </a:rPr>
              <a:t>“In fact, although only </a:t>
            </a:r>
            <a:r>
              <a:rPr lang="en-GB" dirty="0"/>
              <a:t>25 percent of executives surveyed </a:t>
            </a:r>
            <a:r>
              <a:rPr lang="en-GB" dirty="0">
                <a:highlight>
                  <a:srgbClr val="001132"/>
                </a:highlight>
              </a:rPr>
              <a:t>for the </a:t>
            </a:r>
            <a:r>
              <a:rPr lang="en-GB" dirty="0" err="1">
                <a:highlight>
                  <a:srgbClr val="001132"/>
                </a:highlight>
              </a:rPr>
              <a:t>Ponemon</a:t>
            </a:r>
            <a:r>
              <a:rPr lang="en-GB" dirty="0">
                <a:highlight>
                  <a:srgbClr val="001132"/>
                </a:highlight>
              </a:rPr>
              <a:t> report currently </a:t>
            </a:r>
            <a:r>
              <a:rPr lang="en-GB" b="1" dirty="0"/>
              <a:t>believe cybersecurity is a competitive advantage </a:t>
            </a:r>
            <a:r>
              <a:rPr lang="en-GB" dirty="0"/>
              <a:t>for their company.</a:t>
            </a:r>
          </a:p>
          <a:p>
            <a:r>
              <a:rPr lang="en-GB" dirty="0">
                <a:highlight>
                  <a:srgbClr val="001132"/>
                </a:highlight>
              </a:rPr>
              <a:t>Similarly, the percentage of executives indicating their </a:t>
            </a:r>
            <a:r>
              <a:rPr lang="en-GB" dirty="0"/>
              <a:t>organization's</a:t>
            </a:r>
            <a:r>
              <a:rPr lang="en-GB" b="1" dirty="0"/>
              <a:t> </a:t>
            </a:r>
            <a:r>
              <a:rPr lang="en-GB" dirty="0"/>
              <a:t>board of directors are being briefed on cybersecurity strategy is expected to grow from 22 percent today to 66 percent over the next three years”</a:t>
            </a:r>
            <a:endParaRPr lang="en-IN" dirty="0"/>
          </a:p>
        </p:txBody>
      </p:sp>
      <p:sp>
        <p:nvSpPr>
          <p:cNvPr id="9" name="TextBox 8">
            <a:extLst>
              <a:ext uri="{FF2B5EF4-FFF2-40B4-BE49-F238E27FC236}">
                <a16:creationId xmlns:a16="http://schemas.microsoft.com/office/drawing/2014/main" id="{B9E79425-661C-4AA9-9D27-C5F04B507447}"/>
              </a:ext>
            </a:extLst>
          </p:cNvPr>
          <p:cNvSpPr txBox="1"/>
          <p:nvPr/>
        </p:nvSpPr>
        <p:spPr>
          <a:xfrm>
            <a:off x="341605" y="4173908"/>
            <a:ext cx="5322277" cy="1200329"/>
          </a:xfrm>
          <a:prstGeom prst="rect">
            <a:avLst/>
          </a:prstGeom>
          <a:noFill/>
        </p:spPr>
        <p:txBody>
          <a:bodyPr wrap="square" rtlCol="0">
            <a:spAutoFit/>
          </a:bodyPr>
          <a:lstStyle/>
          <a:p>
            <a:r>
              <a:rPr lang="en-GB" dirty="0">
                <a:solidFill>
                  <a:srgbClr val="00B0F0"/>
                </a:solidFill>
              </a:rPr>
              <a:t>Key findings from a recent Deloitte indicate </a:t>
            </a:r>
            <a:r>
              <a:rPr lang="en-GB" b="1" dirty="0">
                <a:solidFill>
                  <a:srgbClr val="00B0F0"/>
                </a:solidFill>
              </a:rPr>
              <a:t>84 percent of executives agree there is a skills gap shortage in the US manufacturing sector </a:t>
            </a:r>
            <a:r>
              <a:rPr lang="en-GB" dirty="0">
                <a:solidFill>
                  <a:srgbClr val="00B0F0"/>
                </a:solidFill>
              </a:rPr>
              <a:t>including cyber risk.</a:t>
            </a:r>
            <a:endParaRPr lang="en-IN" dirty="0">
              <a:solidFill>
                <a:srgbClr val="00B0F0"/>
              </a:solidFill>
            </a:endParaRPr>
          </a:p>
        </p:txBody>
      </p:sp>
    </p:spTree>
    <p:extLst>
      <p:ext uri="{BB962C8B-B14F-4D97-AF65-F5344CB8AC3E}">
        <p14:creationId xmlns:p14="http://schemas.microsoft.com/office/powerpoint/2010/main" val="2730515912"/>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49D78-DB8D-4A08-BD26-02C4E08B9C63}"/>
              </a:ext>
            </a:extLst>
          </p:cNvPr>
          <p:cNvPicPr>
            <a:picLocks noChangeAspect="1"/>
          </p:cNvPicPr>
          <p:nvPr/>
        </p:nvPicPr>
        <p:blipFill>
          <a:blip r:embed="rId3"/>
          <a:stretch>
            <a:fillRect/>
          </a:stretch>
        </p:blipFill>
        <p:spPr>
          <a:xfrm>
            <a:off x="0" y="950775"/>
            <a:ext cx="8312452" cy="5398317"/>
          </a:xfrm>
          <a:prstGeom prst="rect">
            <a:avLst/>
          </a:prstGeom>
        </p:spPr>
      </p:pic>
      <p:sp>
        <p:nvSpPr>
          <p:cNvPr id="3" name="TextBox 2">
            <a:extLst>
              <a:ext uri="{FF2B5EF4-FFF2-40B4-BE49-F238E27FC236}">
                <a16:creationId xmlns:a16="http://schemas.microsoft.com/office/drawing/2014/main" id="{08C38B11-FCD8-4806-8E94-95D90702CAB2}"/>
              </a:ext>
            </a:extLst>
          </p:cNvPr>
          <p:cNvSpPr txBox="1"/>
          <p:nvPr/>
        </p:nvSpPr>
        <p:spPr>
          <a:xfrm>
            <a:off x="8058103" y="2767183"/>
            <a:ext cx="3858066" cy="2308324"/>
          </a:xfrm>
          <a:prstGeom prst="rect">
            <a:avLst/>
          </a:prstGeom>
          <a:noFill/>
        </p:spPr>
        <p:txBody>
          <a:bodyPr wrap="square" rtlCol="0">
            <a:spAutoFit/>
          </a:bodyPr>
          <a:lstStyle/>
          <a:p>
            <a:r>
              <a:rPr lang="en-GB" dirty="0"/>
              <a:t>“We were building a facility in China five years ago, and they acquired local equipment, cameras to show leadership back at headquarters live progress of construction. They put the live feed on the Internet, but did not realize this rendered it/us as a target. It was hacked. It was brutal.”</a:t>
            </a:r>
            <a:endParaRPr lang="en-IN" dirty="0"/>
          </a:p>
        </p:txBody>
      </p:sp>
      <p:sp>
        <p:nvSpPr>
          <p:cNvPr id="4" name="TextBox 3">
            <a:extLst>
              <a:ext uri="{FF2B5EF4-FFF2-40B4-BE49-F238E27FC236}">
                <a16:creationId xmlns:a16="http://schemas.microsoft.com/office/drawing/2014/main" id="{FB4B1FA9-05C7-4A0C-993E-5966C4C1CE72}"/>
              </a:ext>
            </a:extLst>
          </p:cNvPr>
          <p:cNvSpPr txBox="1"/>
          <p:nvPr/>
        </p:nvSpPr>
        <p:spPr>
          <a:xfrm>
            <a:off x="1359863" y="304444"/>
            <a:ext cx="7975260" cy="646331"/>
          </a:xfrm>
          <a:prstGeom prst="rect">
            <a:avLst/>
          </a:prstGeom>
          <a:noFill/>
        </p:spPr>
        <p:txBody>
          <a:bodyPr wrap="none" rtlCol="0">
            <a:spAutoFit/>
          </a:bodyPr>
          <a:lstStyle/>
          <a:p>
            <a:r>
              <a:rPr lang="en-GB" sz="3600" b="1" dirty="0">
                <a:solidFill>
                  <a:schemeClr val="accent1"/>
                </a:solidFill>
              </a:rPr>
              <a:t>Who is responsible for Cyber security</a:t>
            </a:r>
            <a:endParaRPr lang="en-IN" sz="3600" b="1" dirty="0">
              <a:solidFill>
                <a:schemeClr val="accent1"/>
              </a:solidFill>
            </a:endParaRPr>
          </a:p>
        </p:txBody>
      </p:sp>
      <p:sp>
        <p:nvSpPr>
          <p:cNvPr id="5" name="TextBox 4">
            <a:extLst>
              <a:ext uri="{FF2B5EF4-FFF2-40B4-BE49-F238E27FC236}">
                <a16:creationId xmlns:a16="http://schemas.microsoft.com/office/drawing/2014/main" id="{887AFAF9-633F-465E-AAEC-EF4F1C585670}"/>
              </a:ext>
            </a:extLst>
          </p:cNvPr>
          <p:cNvSpPr txBox="1"/>
          <p:nvPr/>
        </p:nvSpPr>
        <p:spPr>
          <a:xfrm>
            <a:off x="5347493" y="2974019"/>
            <a:ext cx="2982897" cy="369332"/>
          </a:xfrm>
          <a:prstGeom prst="rect">
            <a:avLst/>
          </a:prstGeom>
          <a:noFill/>
        </p:spPr>
        <p:txBody>
          <a:bodyPr wrap="square" rtlCol="0">
            <a:spAutoFit/>
          </a:bodyPr>
          <a:lstStyle/>
          <a:p>
            <a:r>
              <a:rPr lang="en-GB" b="1" dirty="0"/>
              <a:t>Chief Information officer</a:t>
            </a:r>
            <a:endParaRPr lang="en-IN" b="1" dirty="0"/>
          </a:p>
        </p:txBody>
      </p:sp>
      <p:sp>
        <p:nvSpPr>
          <p:cNvPr id="6" name="TextBox 5">
            <a:extLst>
              <a:ext uri="{FF2B5EF4-FFF2-40B4-BE49-F238E27FC236}">
                <a16:creationId xmlns:a16="http://schemas.microsoft.com/office/drawing/2014/main" id="{CAE98EF5-DC5D-4E91-8126-61DB3DEB15DF}"/>
              </a:ext>
            </a:extLst>
          </p:cNvPr>
          <p:cNvSpPr txBox="1"/>
          <p:nvPr/>
        </p:nvSpPr>
        <p:spPr>
          <a:xfrm>
            <a:off x="208790" y="4600114"/>
            <a:ext cx="2982897" cy="646331"/>
          </a:xfrm>
          <a:prstGeom prst="rect">
            <a:avLst/>
          </a:prstGeom>
          <a:noFill/>
        </p:spPr>
        <p:txBody>
          <a:bodyPr wrap="square" rtlCol="0">
            <a:spAutoFit/>
          </a:bodyPr>
          <a:lstStyle/>
          <a:p>
            <a:r>
              <a:rPr lang="en-GB" b="1" dirty="0"/>
              <a:t>Chief information </a:t>
            </a:r>
          </a:p>
          <a:p>
            <a:r>
              <a:rPr lang="en-GB" b="1" dirty="0"/>
              <a:t>security officer</a:t>
            </a:r>
            <a:endParaRPr lang="en-IN" b="1" dirty="0"/>
          </a:p>
        </p:txBody>
      </p:sp>
      <p:sp>
        <p:nvSpPr>
          <p:cNvPr id="7" name="TextBox 6">
            <a:extLst>
              <a:ext uri="{FF2B5EF4-FFF2-40B4-BE49-F238E27FC236}">
                <a16:creationId xmlns:a16="http://schemas.microsoft.com/office/drawing/2014/main" id="{D3D97EA5-371A-4B20-BE7E-359C8F109588}"/>
              </a:ext>
            </a:extLst>
          </p:cNvPr>
          <p:cNvSpPr txBox="1"/>
          <p:nvPr/>
        </p:nvSpPr>
        <p:spPr>
          <a:xfrm>
            <a:off x="559293" y="879322"/>
            <a:ext cx="7856738" cy="803687"/>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4066530704"/>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9ACAB-D7EB-4D9A-80BF-89D8C6907009}"/>
              </a:ext>
            </a:extLst>
          </p:cNvPr>
          <p:cNvPicPr>
            <a:picLocks noChangeAspect="1"/>
          </p:cNvPicPr>
          <p:nvPr/>
        </p:nvPicPr>
        <p:blipFill>
          <a:blip r:embed="rId2"/>
          <a:stretch>
            <a:fillRect/>
          </a:stretch>
        </p:blipFill>
        <p:spPr>
          <a:xfrm>
            <a:off x="3704491" y="316889"/>
            <a:ext cx="7295417" cy="5914085"/>
          </a:xfrm>
          <a:prstGeom prst="rect">
            <a:avLst/>
          </a:prstGeom>
        </p:spPr>
      </p:pic>
      <p:sp>
        <p:nvSpPr>
          <p:cNvPr id="3" name="TextBox 2">
            <a:extLst>
              <a:ext uri="{FF2B5EF4-FFF2-40B4-BE49-F238E27FC236}">
                <a16:creationId xmlns:a16="http://schemas.microsoft.com/office/drawing/2014/main" id="{049A137B-FFF9-405C-9083-063D97871B45}"/>
              </a:ext>
            </a:extLst>
          </p:cNvPr>
          <p:cNvSpPr txBox="1"/>
          <p:nvPr/>
        </p:nvSpPr>
        <p:spPr>
          <a:xfrm>
            <a:off x="539261" y="1242646"/>
            <a:ext cx="2275450" cy="1477328"/>
          </a:xfrm>
          <a:prstGeom prst="rect">
            <a:avLst/>
          </a:prstGeom>
          <a:noFill/>
        </p:spPr>
        <p:txBody>
          <a:bodyPr wrap="square" rtlCol="0">
            <a:spAutoFit/>
          </a:bodyPr>
          <a:lstStyle/>
          <a:p>
            <a:r>
              <a:rPr lang="en-GB" dirty="0"/>
              <a:t>Examples of manufacturing machines we found using the IoT search engine Shodan</a:t>
            </a:r>
            <a:endParaRPr lang="en-IN" dirty="0"/>
          </a:p>
        </p:txBody>
      </p:sp>
      <p:sp>
        <p:nvSpPr>
          <p:cNvPr id="4" name="TextBox 3">
            <a:extLst>
              <a:ext uri="{FF2B5EF4-FFF2-40B4-BE49-F238E27FC236}">
                <a16:creationId xmlns:a16="http://schemas.microsoft.com/office/drawing/2014/main" id="{330C5E32-B5A6-4545-9FC8-2A8B172D72C8}"/>
              </a:ext>
            </a:extLst>
          </p:cNvPr>
          <p:cNvSpPr txBox="1"/>
          <p:nvPr/>
        </p:nvSpPr>
        <p:spPr>
          <a:xfrm>
            <a:off x="410308" y="3273931"/>
            <a:ext cx="3387969" cy="2862322"/>
          </a:xfrm>
          <a:prstGeom prst="rect">
            <a:avLst/>
          </a:prstGeom>
          <a:noFill/>
        </p:spPr>
        <p:txBody>
          <a:bodyPr wrap="square" rtlCol="0">
            <a:spAutoFit/>
          </a:bodyPr>
          <a:lstStyle/>
          <a:p>
            <a:r>
              <a:rPr lang="en-IN" dirty="0">
                <a:hlinkClick r:id="rId3"/>
              </a:rPr>
              <a:t>https://</a:t>
            </a:r>
            <a:r>
              <a:rPr lang="en-IN" dirty="0" err="1">
                <a:hlinkClick r:id="rId3"/>
              </a:rPr>
              <a:t>cybersecurityventures.com</a:t>
            </a:r>
            <a:r>
              <a:rPr lang="en-IN" dirty="0">
                <a:hlinkClick r:id="rId3"/>
              </a:rPr>
              <a:t>/cybersecurity-almanac-2019/</a:t>
            </a:r>
            <a:endParaRPr lang="en-IN" dirty="0"/>
          </a:p>
          <a:p>
            <a:endParaRPr lang="en-IN" dirty="0"/>
          </a:p>
          <a:p>
            <a:r>
              <a:rPr lang="en-IN" dirty="0"/>
              <a:t>Insulin pumps</a:t>
            </a:r>
          </a:p>
          <a:p>
            <a:r>
              <a:rPr lang="en-IN" dirty="0">
                <a:hlinkClick r:id="rId4"/>
              </a:rPr>
              <a:t>https://</a:t>
            </a:r>
            <a:r>
              <a:rPr lang="en-IN" dirty="0" err="1">
                <a:hlinkClick r:id="rId4"/>
              </a:rPr>
              <a:t>www.mckinsey.com</a:t>
            </a:r>
            <a:r>
              <a:rPr lang="en-IN" dirty="0">
                <a:hlinkClick r:id="rId4"/>
              </a:rPr>
              <a:t>/~/media/McKinsey/</a:t>
            </a:r>
            <a:r>
              <a:rPr lang="en-IN" dirty="0" err="1">
                <a:hlinkClick r:id="rId4"/>
              </a:rPr>
              <a:t>McKinsey%20Solutions</a:t>
            </a:r>
            <a:r>
              <a:rPr lang="en-IN" dirty="0">
                <a:hlinkClick r:id="rId4"/>
              </a:rPr>
              <a:t>/</a:t>
            </a:r>
            <a:r>
              <a:rPr lang="en-IN" dirty="0" err="1">
                <a:hlinkClick r:id="rId4"/>
              </a:rPr>
              <a:t>Cyber%20Solutions</a:t>
            </a:r>
            <a:r>
              <a:rPr lang="en-IN" dirty="0">
                <a:hlinkClick r:id="rId4"/>
              </a:rPr>
              <a:t>/</a:t>
            </a:r>
            <a:r>
              <a:rPr lang="en-IN" dirty="0" err="1">
                <a:hlinkClick r:id="rId4"/>
              </a:rPr>
              <a:t>Perspectives%20on%20transforming%20cybersecurity</a:t>
            </a:r>
            <a:r>
              <a:rPr lang="en-IN" dirty="0">
                <a:hlinkClick r:id="rId4"/>
              </a:rPr>
              <a:t>/</a:t>
            </a:r>
            <a:r>
              <a:rPr lang="en-IN" dirty="0" err="1">
                <a:hlinkClick r:id="rId4"/>
              </a:rPr>
              <a:t>Transforming%20cybersecurity_March2019.ashx</a:t>
            </a:r>
            <a:endParaRPr lang="en-IN" dirty="0"/>
          </a:p>
        </p:txBody>
      </p:sp>
    </p:spTree>
    <p:extLst>
      <p:ext uri="{BB962C8B-B14F-4D97-AF65-F5344CB8AC3E}">
        <p14:creationId xmlns:p14="http://schemas.microsoft.com/office/powerpoint/2010/main" val="251430880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73C02F-3D41-49A7-A349-76E1D88FF56B}"/>
              </a:ext>
            </a:extLst>
          </p:cNvPr>
          <p:cNvPicPr>
            <a:picLocks noChangeAspect="1"/>
          </p:cNvPicPr>
          <p:nvPr/>
        </p:nvPicPr>
        <p:blipFill>
          <a:blip r:embed="rId2"/>
          <a:stretch>
            <a:fillRect/>
          </a:stretch>
        </p:blipFill>
        <p:spPr>
          <a:xfrm>
            <a:off x="1480" y="1924025"/>
            <a:ext cx="12192000" cy="3777803"/>
          </a:xfrm>
          <a:prstGeom prst="rect">
            <a:avLst/>
          </a:prstGeom>
        </p:spPr>
      </p:pic>
      <p:sp>
        <p:nvSpPr>
          <p:cNvPr id="3" name="Arrow: Right 2">
            <a:extLst>
              <a:ext uri="{FF2B5EF4-FFF2-40B4-BE49-F238E27FC236}">
                <a16:creationId xmlns:a16="http://schemas.microsoft.com/office/drawing/2014/main" id="{37689930-FE5A-4D0E-82B9-101140F92ACD}"/>
              </a:ext>
            </a:extLst>
          </p:cNvPr>
          <p:cNvSpPr/>
          <p:nvPr/>
        </p:nvSpPr>
        <p:spPr>
          <a:xfrm>
            <a:off x="2681056" y="4334880"/>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B2B81380-2269-47E5-8CC6-E9BA23E912B8}"/>
              </a:ext>
            </a:extLst>
          </p:cNvPr>
          <p:cNvSpPr/>
          <p:nvPr/>
        </p:nvSpPr>
        <p:spPr>
          <a:xfrm>
            <a:off x="4854128" y="4981088"/>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C17A38EC-E3D3-436C-B988-1DCCF73AAA18}"/>
              </a:ext>
            </a:extLst>
          </p:cNvPr>
          <p:cNvSpPr/>
          <p:nvPr/>
        </p:nvSpPr>
        <p:spPr>
          <a:xfrm>
            <a:off x="9058660" y="4333613"/>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A10C7D2C-5AF5-41CA-ACB3-05D5E25EAC66}"/>
              </a:ext>
            </a:extLst>
          </p:cNvPr>
          <p:cNvSpPr/>
          <p:nvPr/>
        </p:nvSpPr>
        <p:spPr>
          <a:xfrm rot="5400000">
            <a:off x="11032223" y="1649228"/>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297AC50E-E49C-4E09-A716-4980BBAC05B8}"/>
              </a:ext>
            </a:extLst>
          </p:cNvPr>
          <p:cNvSpPr/>
          <p:nvPr/>
        </p:nvSpPr>
        <p:spPr>
          <a:xfrm>
            <a:off x="7988137" y="4957103"/>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C9383A68-72CC-4825-9D1B-61FD93AF8CC8}"/>
              </a:ext>
            </a:extLst>
          </p:cNvPr>
          <p:cNvSpPr/>
          <p:nvPr/>
        </p:nvSpPr>
        <p:spPr>
          <a:xfrm>
            <a:off x="9080090" y="3726424"/>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9139CC-7EBD-4FAD-823F-A655816F2BFF}"/>
              </a:ext>
            </a:extLst>
          </p:cNvPr>
          <p:cNvSpPr txBox="1"/>
          <p:nvPr/>
        </p:nvSpPr>
        <p:spPr>
          <a:xfrm>
            <a:off x="-2959862" y="5554060"/>
            <a:ext cx="3077497" cy="261610"/>
          </a:xfrm>
          <a:prstGeom prst="rect">
            <a:avLst/>
          </a:prstGeom>
          <a:noFill/>
        </p:spPr>
        <p:txBody>
          <a:bodyPr wrap="square" rtlCol="0">
            <a:spAutoFit/>
          </a:bodyPr>
          <a:lstStyle/>
          <a:p>
            <a:r>
              <a:rPr lang="en-GB" sz="1100" b="1" dirty="0"/>
              <a:t>Top 5 Global Risks in terms of Likelihood</a:t>
            </a:r>
            <a:endParaRPr lang="en-IN" sz="1100" b="1" dirty="0"/>
          </a:p>
        </p:txBody>
      </p:sp>
      <p:pic>
        <p:nvPicPr>
          <p:cNvPr id="10" name="Picture 9">
            <a:extLst>
              <a:ext uri="{FF2B5EF4-FFF2-40B4-BE49-F238E27FC236}">
                <a16:creationId xmlns:a16="http://schemas.microsoft.com/office/drawing/2014/main" id="{2A2CE1DE-6701-43E1-8F21-72CFF2F1710C}"/>
              </a:ext>
            </a:extLst>
          </p:cNvPr>
          <p:cNvPicPr>
            <a:picLocks noChangeAspect="1"/>
          </p:cNvPicPr>
          <p:nvPr/>
        </p:nvPicPr>
        <p:blipFill>
          <a:blip r:embed="rId3"/>
          <a:stretch>
            <a:fillRect/>
          </a:stretch>
        </p:blipFill>
        <p:spPr>
          <a:xfrm>
            <a:off x="377311" y="150921"/>
            <a:ext cx="2942938" cy="1336161"/>
          </a:xfrm>
          <a:prstGeom prst="rect">
            <a:avLst/>
          </a:prstGeom>
        </p:spPr>
      </p:pic>
      <p:sp>
        <p:nvSpPr>
          <p:cNvPr id="12" name="Oval 11">
            <a:extLst>
              <a:ext uri="{FF2B5EF4-FFF2-40B4-BE49-F238E27FC236}">
                <a16:creationId xmlns:a16="http://schemas.microsoft.com/office/drawing/2014/main" id="{345B54BA-204E-4CF7-BC2A-A2A1D1EC86F9}"/>
              </a:ext>
            </a:extLst>
          </p:cNvPr>
          <p:cNvSpPr/>
          <p:nvPr/>
        </p:nvSpPr>
        <p:spPr>
          <a:xfrm>
            <a:off x="10946168" y="3764133"/>
            <a:ext cx="1090356" cy="18516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2157735"/>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1377AF-6D82-486B-A11F-C89EFC7B414C}"/>
              </a:ext>
            </a:extLst>
          </p:cNvPr>
          <p:cNvPicPr>
            <a:picLocks noChangeAspect="1"/>
          </p:cNvPicPr>
          <p:nvPr/>
        </p:nvPicPr>
        <p:blipFill>
          <a:blip r:embed="rId2"/>
          <a:stretch>
            <a:fillRect/>
          </a:stretch>
        </p:blipFill>
        <p:spPr>
          <a:xfrm>
            <a:off x="0" y="1676399"/>
            <a:ext cx="12192000" cy="4084735"/>
          </a:xfrm>
          <a:prstGeom prst="rect">
            <a:avLst/>
          </a:prstGeom>
        </p:spPr>
      </p:pic>
      <p:sp>
        <p:nvSpPr>
          <p:cNvPr id="7" name="Arrow: Right 6">
            <a:extLst>
              <a:ext uri="{FF2B5EF4-FFF2-40B4-BE49-F238E27FC236}">
                <a16:creationId xmlns:a16="http://schemas.microsoft.com/office/drawing/2014/main" id="{297AC50E-E49C-4E09-A716-4980BBAC05B8}"/>
              </a:ext>
            </a:extLst>
          </p:cNvPr>
          <p:cNvSpPr/>
          <p:nvPr/>
        </p:nvSpPr>
        <p:spPr>
          <a:xfrm>
            <a:off x="10151806" y="2411846"/>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C9383A68-72CC-4825-9D1B-61FD93AF8CC8}"/>
              </a:ext>
            </a:extLst>
          </p:cNvPr>
          <p:cNvSpPr/>
          <p:nvPr/>
        </p:nvSpPr>
        <p:spPr>
          <a:xfrm>
            <a:off x="4779098" y="4847303"/>
            <a:ext cx="904568" cy="33429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9139CC-7EBD-4FAD-823F-A655816F2BFF}"/>
              </a:ext>
            </a:extLst>
          </p:cNvPr>
          <p:cNvSpPr txBox="1"/>
          <p:nvPr/>
        </p:nvSpPr>
        <p:spPr>
          <a:xfrm>
            <a:off x="-2716567" y="6256151"/>
            <a:ext cx="3077497" cy="261610"/>
          </a:xfrm>
          <a:prstGeom prst="rect">
            <a:avLst/>
          </a:prstGeom>
          <a:noFill/>
        </p:spPr>
        <p:txBody>
          <a:bodyPr wrap="square" rtlCol="0">
            <a:spAutoFit/>
          </a:bodyPr>
          <a:lstStyle/>
          <a:p>
            <a:r>
              <a:rPr lang="en-GB" sz="1100" b="1" dirty="0"/>
              <a:t>Top 5 Global Risks in Terms of Impact</a:t>
            </a:r>
            <a:endParaRPr lang="en-IN" sz="1100" b="1" dirty="0"/>
          </a:p>
        </p:txBody>
      </p:sp>
      <p:pic>
        <p:nvPicPr>
          <p:cNvPr id="10" name="Picture 9">
            <a:extLst>
              <a:ext uri="{FF2B5EF4-FFF2-40B4-BE49-F238E27FC236}">
                <a16:creationId xmlns:a16="http://schemas.microsoft.com/office/drawing/2014/main" id="{AC9A292A-35EA-44A1-A081-1690B0FDF9B2}"/>
              </a:ext>
            </a:extLst>
          </p:cNvPr>
          <p:cNvPicPr>
            <a:picLocks noChangeAspect="1"/>
          </p:cNvPicPr>
          <p:nvPr/>
        </p:nvPicPr>
        <p:blipFill>
          <a:blip r:embed="rId3"/>
          <a:stretch>
            <a:fillRect/>
          </a:stretch>
        </p:blipFill>
        <p:spPr>
          <a:xfrm>
            <a:off x="297412" y="340239"/>
            <a:ext cx="2942938" cy="1336161"/>
          </a:xfrm>
          <a:prstGeom prst="rect">
            <a:avLst/>
          </a:prstGeom>
        </p:spPr>
      </p:pic>
    </p:spTree>
    <p:extLst>
      <p:ext uri="{BB962C8B-B14F-4D97-AF65-F5344CB8AC3E}">
        <p14:creationId xmlns:p14="http://schemas.microsoft.com/office/powerpoint/2010/main" val="273343097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8417" r="8985"/>
          <a:stretch/>
        </p:blipFill>
        <p:spPr>
          <a:xfrm>
            <a:off x="246035" y="1920903"/>
            <a:ext cx="5928733" cy="3799163"/>
          </a:xfrm>
          <a:prstGeom prst="rect">
            <a:avLst/>
          </a:prstGeom>
        </p:spPr>
      </p:pic>
      <p:sp>
        <p:nvSpPr>
          <p:cNvPr id="7" name="矩形 6"/>
          <p:cNvSpPr/>
          <p:nvPr/>
        </p:nvSpPr>
        <p:spPr>
          <a:xfrm>
            <a:off x="739896" y="326958"/>
            <a:ext cx="8800030" cy="646331"/>
          </a:xfrm>
          <a:prstGeom prst="rect">
            <a:avLst/>
          </a:prstGeom>
          <a:noFill/>
        </p:spPr>
        <p:txBody>
          <a:bodyPr wrap="square" lIns="91440" tIns="45720" rIns="91440" bIns="45720">
            <a:spAutoFit/>
          </a:bodyPr>
          <a:lstStyle/>
          <a:p>
            <a:r>
              <a:rPr lang="en-US" altLang="zh-CN" sz="3600" b="1" cap="none" spc="0" dirty="0">
                <a:ln w="0"/>
                <a:solidFill>
                  <a:schemeClr val="accent1"/>
                </a:solidFill>
              </a:rPr>
              <a:t>Cybersecurity in Business’s concern</a:t>
            </a:r>
            <a:endParaRPr lang="zh-CN" altLang="en-US" sz="3600" b="1" cap="none" spc="0" dirty="0">
              <a:ln w="0"/>
              <a:solidFill>
                <a:schemeClr val="accent1"/>
              </a:solidFill>
            </a:endParaRPr>
          </a:p>
        </p:txBody>
      </p:sp>
      <p:sp>
        <p:nvSpPr>
          <p:cNvPr id="8" name="文本框 7"/>
          <p:cNvSpPr txBox="1"/>
          <p:nvPr/>
        </p:nvSpPr>
        <p:spPr>
          <a:xfrm>
            <a:off x="8818765" y="5889617"/>
            <a:ext cx="1914307" cy="369332"/>
          </a:xfrm>
          <a:prstGeom prst="rect">
            <a:avLst/>
          </a:prstGeom>
          <a:noFill/>
        </p:spPr>
        <p:txBody>
          <a:bodyPr wrap="none" rtlCol="0">
            <a:spAutoFit/>
          </a:bodyPr>
          <a:lstStyle/>
          <a:p>
            <a:r>
              <a:rPr lang="en-US" altLang="zh-CN" dirty="0"/>
              <a:t>Source: Microsoft</a:t>
            </a:r>
            <a:endParaRPr lang="zh-CN" altLang="en-US" dirty="0"/>
          </a:p>
        </p:txBody>
      </p:sp>
      <p:pic>
        <p:nvPicPr>
          <p:cNvPr id="5" name="图片 4"/>
          <p:cNvPicPr>
            <a:picLocks noChangeAspect="1"/>
          </p:cNvPicPr>
          <p:nvPr/>
        </p:nvPicPr>
        <p:blipFill rotWithShape="1">
          <a:blip r:embed="rId4"/>
          <a:srcRect l="8783" r="8851"/>
          <a:stretch/>
        </p:blipFill>
        <p:spPr>
          <a:xfrm>
            <a:off x="6447034" y="1206021"/>
            <a:ext cx="5414481" cy="4445957"/>
          </a:xfrm>
          <a:prstGeom prst="rect">
            <a:avLst/>
          </a:prstGeom>
        </p:spPr>
      </p:pic>
      <p:sp>
        <p:nvSpPr>
          <p:cNvPr id="3" name="矩形 2"/>
          <p:cNvSpPr/>
          <p:nvPr/>
        </p:nvSpPr>
        <p:spPr>
          <a:xfrm>
            <a:off x="739896" y="1206021"/>
            <a:ext cx="6096000" cy="646331"/>
          </a:xfrm>
          <a:prstGeom prst="rect">
            <a:avLst/>
          </a:prstGeom>
        </p:spPr>
        <p:txBody>
          <a:bodyPr>
            <a:spAutoFit/>
          </a:bodyPr>
          <a:lstStyle/>
          <a:p>
            <a:r>
              <a:rPr lang="en-US" altLang="zh-CN" dirty="0"/>
              <a:t>Q: Of the following business threats, please rank the top 5 that are the biggest concerns to your organization </a:t>
            </a:r>
            <a:endParaRPr lang="zh-CN" altLang="en-US" dirty="0"/>
          </a:p>
        </p:txBody>
      </p:sp>
    </p:spTree>
    <p:extLst>
      <p:ext uri="{BB962C8B-B14F-4D97-AF65-F5344CB8AC3E}">
        <p14:creationId xmlns:p14="http://schemas.microsoft.com/office/powerpoint/2010/main" val="16006280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96B29-B073-493A-8D84-C1A65A375908}"/>
              </a:ext>
            </a:extLst>
          </p:cNvPr>
          <p:cNvPicPr>
            <a:picLocks noChangeAspect="1"/>
          </p:cNvPicPr>
          <p:nvPr/>
        </p:nvPicPr>
        <p:blipFill>
          <a:blip r:embed="rId3"/>
          <a:stretch>
            <a:fillRect/>
          </a:stretch>
        </p:blipFill>
        <p:spPr>
          <a:xfrm rot="5400000">
            <a:off x="-122370" y="122370"/>
            <a:ext cx="6314281" cy="6069541"/>
          </a:xfrm>
          <a:prstGeom prst="rect">
            <a:avLst/>
          </a:prstGeom>
        </p:spPr>
      </p:pic>
      <p:sp>
        <p:nvSpPr>
          <p:cNvPr id="3" name="TextBox 2">
            <a:extLst>
              <a:ext uri="{FF2B5EF4-FFF2-40B4-BE49-F238E27FC236}">
                <a16:creationId xmlns:a16="http://schemas.microsoft.com/office/drawing/2014/main" id="{DB0640CD-097A-422F-A4E2-B1D6EDB1CB7B}"/>
              </a:ext>
            </a:extLst>
          </p:cNvPr>
          <p:cNvSpPr txBox="1"/>
          <p:nvPr/>
        </p:nvSpPr>
        <p:spPr>
          <a:xfrm>
            <a:off x="511592" y="1464901"/>
            <a:ext cx="3097161" cy="369332"/>
          </a:xfrm>
          <a:prstGeom prst="rect">
            <a:avLst/>
          </a:prstGeom>
          <a:noFill/>
        </p:spPr>
        <p:txBody>
          <a:bodyPr wrap="square" rtlCol="0">
            <a:spAutoFit/>
          </a:bodyPr>
          <a:lstStyle/>
          <a:p>
            <a:r>
              <a:rPr lang="en-IN" b="1" dirty="0"/>
              <a:t>The Global Risks Report</a:t>
            </a:r>
          </a:p>
        </p:txBody>
      </p:sp>
      <p:pic>
        <p:nvPicPr>
          <p:cNvPr id="4" name="Picture 3">
            <a:extLst>
              <a:ext uri="{FF2B5EF4-FFF2-40B4-BE49-F238E27FC236}">
                <a16:creationId xmlns:a16="http://schemas.microsoft.com/office/drawing/2014/main" id="{398DC083-E3B2-45E8-8499-2B661F8293C7}"/>
              </a:ext>
            </a:extLst>
          </p:cNvPr>
          <p:cNvPicPr>
            <a:picLocks noChangeAspect="1"/>
          </p:cNvPicPr>
          <p:nvPr/>
        </p:nvPicPr>
        <p:blipFill>
          <a:blip r:embed="rId4"/>
          <a:stretch>
            <a:fillRect/>
          </a:stretch>
        </p:blipFill>
        <p:spPr>
          <a:xfrm rot="16200000">
            <a:off x="6077317" y="492040"/>
            <a:ext cx="6326057" cy="5318425"/>
          </a:xfrm>
          <a:prstGeom prst="rect">
            <a:avLst/>
          </a:prstGeom>
        </p:spPr>
      </p:pic>
      <p:sp>
        <p:nvSpPr>
          <p:cNvPr id="7" name="Arrow: Right 6">
            <a:extLst>
              <a:ext uri="{FF2B5EF4-FFF2-40B4-BE49-F238E27FC236}">
                <a16:creationId xmlns:a16="http://schemas.microsoft.com/office/drawing/2014/main" id="{99B6ECDA-FA54-46BF-B6AB-6EFB8FE8254D}"/>
              </a:ext>
            </a:extLst>
          </p:cNvPr>
          <p:cNvSpPr/>
          <p:nvPr/>
        </p:nvSpPr>
        <p:spPr>
          <a:xfrm rot="10800000">
            <a:off x="5331128" y="3429000"/>
            <a:ext cx="625175" cy="2603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C476084-5092-4176-AF0B-0F849DA1E4DC}"/>
              </a:ext>
            </a:extLst>
          </p:cNvPr>
          <p:cNvSpPr/>
          <p:nvPr/>
        </p:nvSpPr>
        <p:spPr>
          <a:xfrm rot="10800000">
            <a:off x="5327348" y="1855120"/>
            <a:ext cx="625175" cy="2603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C9719428-B142-4037-902A-9A6F5F900998}"/>
              </a:ext>
            </a:extLst>
          </p:cNvPr>
          <p:cNvSpPr/>
          <p:nvPr/>
        </p:nvSpPr>
        <p:spPr>
          <a:xfrm>
            <a:off x="1212548" y="2890880"/>
            <a:ext cx="625175" cy="2603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B781877D-1CFD-49A9-A843-E7789ADAE9C3}"/>
              </a:ext>
            </a:extLst>
          </p:cNvPr>
          <p:cNvSpPr/>
          <p:nvPr/>
        </p:nvSpPr>
        <p:spPr>
          <a:xfrm rot="19644482">
            <a:off x="6602033" y="4458421"/>
            <a:ext cx="625175" cy="26037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234806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45308" cy="6858000"/>
          </a:xfrm>
          <a:prstGeom prst="rect">
            <a:avLst/>
          </a:prstGeom>
          <a:solidFill>
            <a:srgbClr val="4E2A8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 name="Title 2"/>
          <p:cNvSpPr txBox="1">
            <a:spLocks/>
          </p:cNvSpPr>
          <p:nvPr/>
        </p:nvSpPr>
        <p:spPr>
          <a:xfrm>
            <a:off x="831850" y="1911077"/>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 lastClr="FFFFFF"/>
                </a:solidFill>
                <a:effectLst/>
                <a:uLnTx/>
                <a:uFillTx/>
                <a:latin typeface="等线 Light" panose="020F0302020204030204"/>
                <a:ea typeface="+mj-ea"/>
                <a:cs typeface="+mj-cs"/>
              </a:rPr>
              <a:t>Thank You</a:t>
            </a:r>
            <a:endParaRPr kumimoji="0" lang="en-US" sz="4400" b="0" i="0" u="none" strike="noStrike" kern="1200" cap="none" spc="0" normalizeH="0" baseline="0" noProof="0" dirty="0">
              <a:ln>
                <a:noFill/>
              </a:ln>
              <a:solidFill>
                <a:sysClr val="window" lastClr="FFFFFF"/>
              </a:solidFill>
              <a:effectLst/>
              <a:uLnTx/>
              <a:uFillTx/>
              <a:latin typeface="等线 Light" panose="020F0302020204030204"/>
              <a:ea typeface="+mj-ea"/>
              <a:cs typeface="+mj-cs"/>
            </a:endParaRPr>
          </a:p>
        </p:txBody>
      </p:sp>
      <p:sp>
        <p:nvSpPr>
          <p:cNvPr id="4" name="Text Placeholder 3"/>
          <p:cNvSpPr txBox="1">
            <a:spLocks/>
          </p:cNvSpPr>
          <p:nvPr/>
        </p:nvSpPr>
        <p:spPr>
          <a:xfrm>
            <a:off x="708838" y="4603454"/>
            <a:ext cx="3019647" cy="982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等线" panose="020F0502020204030204"/>
                <a:ea typeface="+mn-ea"/>
                <a:cs typeface="+mn-cs"/>
              </a:rPr>
              <a:t>Questions?</a:t>
            </a:r>
            <a:endParaRPr kumimoji="0" lang="en-US" sz="4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等线" panose="020F0502020204030204"/>
              <a:ea typeface="+mn-ea"/>
              <a:cs typeface="+mn-cs"/>
            </a:endParaRPr>
          </a:p>
        </p:txBody>
      </p:sp>
      <p:pic>
        <p:nvPicPr>
          <p:cNvPr id="5" name="Picture 4" descr="https://nhsi.northwestern.edu/wp-content/uploads/2016/11/NU-arch-300x1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54"/>
            <a:ext cx="4245308" cy="281605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703040" y="5585638"/>
            <a:ext cx="6994934" cy="621601"/>
            <a:chOff x="5197066" y="655986"/>
            <a:chExt cx="6994934" cy="621601"/>
          </a:xfrm>
        </p:grpSpPr>
        <p:pic>
          <p:nvPicPr>
            <p:cNvPr id="7" name="Graphic 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7066" y="655986"/>
              <a:ext cx="3905250" cy="47625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 r="50617" b="-25650"/>
            <a:stretch/>
          </p:blipFill>
          <p:spPr>
            <a:xfrm>
              <a:off x="5197066" y="1153001"/>
              <a:ext cx="6994934" cy="124586"/>
            </a:xfrm>
            <a:prstGeom prst="rect">
              <a:avLst/>
            </a:prstGeom>
          </p:spPr>
        </p:pic>
      </p:grpSp>
    </p:spTree>
    <p:extLst>
      <p:ext uri="{BB962C8B-B14F-4D97-AF65-F5344CB8AC3E}">
        <p14:creationId xmlns:p14="http://schemas.microsoft.com/office/powerpoint/2010/main" val="1015351792"/>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9119" y="2121987"/>
            <a:ext cx="9348486" cy="954107"/>
          </a:xfrm>
          <a:prstGeom prst="rect">
            <a:avLst/>
          </a:prstGeom>
        </p:spPr>
        <p:txBody>
          <a:bodyPr wrap="square">
            <a:spAutoFit/>
          </a:bodyPr>
          <a:lstStyle/>
          <a:p>
            <a:r>
              <a:rPr lang="en-US" altLang="zh-CN" sz="2800" dirty="0"/>
              <a:t>Internet of Things security issues could plague the manufacturing industry more than any other.</a:t>
            </a:r>
            <a:endParaRPr lang="zh-CN" altLang="en-US" sz="2800" dirty="0"/>
          </a:p>
        </p:txBody>
      </p:sp>
      <p:sp>
        <p:nvSpPr>
          <p:cNvPr id="7" name="矩形 6"/>
          <p:cNvSpPr/>
          <p:nvPr/>
        </p:nvSpPr>
        <p:spPr>
          <a:xfrm>
            <a:off x="739896" y="326958"/>
            <a:ext cx="8800030" cy="646331"/>
          </a:xfrm>
          <a:prstGeom prst="rect">
            <a:avLst/>
          </a:prstGeom>
          <a:noFill/>
        </p:spPr>
        <p:txBody>
          <a:bodyPr wrap="square" lIns="91440" tIns="45720" rIns="91440" bIns="45720">
            <a:spAutoFit/>
          </a:bodyPr>
          <a:lstStyle/>
          <a:p>
            <a:r>
              <a:rPr lang="en-US" altLang="zh-CN" sz="3600" b="1" cap="none" spc="0" dirty="0">
                <a:ln w="0"/>
                <a:solidFill>
                  <a:schemeClr val="accent1"/>
                </a:solidFill>
              </a:rPr>
              <a:t>Cyber Security in </a:t>
            </a:r>
            <a:r>
              <a:rPr lang="en-US" altLang="zh-CN" sz="3600" b="1" cap="none" spc="0" dirty="0" err="1">
                <a:ln w="0"/>
                <a:solidFill>
                  <a:schemeClr val="accent1"/>
                </a:solidFill>
              </a:rPr>
              <a:t>Manufactuing</a:t>
            </a:r>
            <a:endParaRPr lang="zh-CN" altLang="en-US" sz="3600" b="1" cap="none" spc="0" dirty="0">
              <a:ln w="0"/>
              <a:solidFill>
                <a:schemeClr val="accent1"/>
              </a:solidFill>
            </a:endParaRPr>
          </a:p>
        </p:txBody>
      </p:sp>
      <p:sp>
        <p:nvSpPr>
          <p:cNvPr id="9" name="矩形 8"/>
          <p:cNvSpPr/>
          <p:nvPr/>
        </p:nvSpPr>
        <p:spPr>
          <a:xfrm>
            <a:off x="1439118" y="3303398"/>
            <a:ext cx="8989671" cy="1815882"/>
          </a:xfrm>
          <a:prstGeom prst="rect">
            <a:avLst/>
          </a:prstGeom>
        </p:spPr>
        <p:txBody>
          <a:bodyPr wrap="square">
            <a:spAutoFit/>
          </a:bodyPr>
          <a:lstStyle/>
          <a:p>
            <a:r>
              <a:rPr lang="en-US" altLang="zh-CN" sz="2800" dirty="0"/>
              <a:t>Manufacturers face a barrage of cybersecurity threats today, and half of companies have fallen victim to at least one data breach during the past 12 months, according to the </a:t>
            </a:r>
            <a:r>
              <a:rPr lang="en-US" altLang="zh-CN" sz="2800" u="sng" dirty="0"/>
              <a:t>2019 Manufacturing and Distribution Report. </a:t>
            </a:r>
            <a:endParaRPr lang="zh-CN" altLang="en-US" sz="2800" u="sng" dirty="0"/>
          </a:p>
        </p:txBody>
      </p:sp>
    </p:spTree>
    <p:extLst>
      <p:ext uri="{BB962C8B-B14F-4D97-AF65-F5344CB8AC3E}">
        <p14:creationId xmlns:p14="http://schemas.microsoft.com/office/powerpoint/2010/main" val="2537790501"/>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89548"/>
            <a:ext cx="5841292" cy="2720812"/>
          </a:xfrm>
          <a:prstGeom prst="rect">
            <a:avLst/>
          </a:prstGeom>
        </p:spPr>
      </p:pic>
      <p:pic>
        <p:nvPicPr>
          <p:cNvPr id="3" name="图片 2"/>
          <p:cNvPicPr>
            <a:picLocks noChangeAspect="1"/>
          </p:cNvPicPr>
          <p:nvPr/>
        </p:nvPicPr>
        <p:blipFill>
          <a:blip r:embed="rId3"/>
          <a:stretch>
            <a:fillRect/>
          </a:stretch>
        </p:blipFill>
        <p:spPr>
          <a:xfrm>
            <a:off x="5841292" y="589548"/>
            <a:ext cx="6359185" cy="2639789"/>
          </a:xfrm>
          <a:prstGeom prst="rect">
            <a:avLst/>
          </a:prstGeom>
        </p:spPr>
      </p:pic>
      <p:pic>
        <p:nvPicPr>
          <p:cNvPr id="5" name="图片 4"/>
          <p:cNvPicPr>
            <a:picLocks noChangeAspect="1"/>
          </p:cNvPicPr>
          <p:nvPr/>
        </p:nvPicPr>
        <p:blipFill>
          <a:blip r:embed="rId4"/>
          <a:stretch>
            <a:fillRect/>
          </a:stretch>
        </p:blipFill>
        <p:spPr>
          <a:xfrm>
            <a:off x="3294861" y="3310360"/>
            <a:ext cx="5568796" cy="2623607"/>
          </a:xfrm>
          <a:prstGeom prst="rect">
            <a:avLst/>
          </a:prstGeom>
        </p:spPr>
      </p:pic>
    </p:spTree>
    <p:extLst>
      <p:ext uri="{BB962C8B-B14F-4D97-AF65-F5344CB8AC3E}">
        <p14:creationId xmlns:p14="http://schemas.microsoft.com/office/powerpoint/2010/main" val="2027272088"/>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9896" y="326958"/>
            <a:ext cx="8800030" cy="646331"/>
          </a:xfrm>
          <a:prstGeom prst="rect">
            <a:avLst/>
          </a:prstGeom>
          <a:noFill/>
        </p:spPr>
        <p:txBody>
          <a:bodyPr wrap="square" lIns="91440" tIns="45720" rIns="91440" bIns="45720">
            <a:spAutoFit/>
          </a:bodyPr>
          <a:lstStyle/>
          <a:p>
            <a:r>
              <a:rPr lang="en-US" altLang="zh-CN" sz="3600" b="1" cap="none" spc="0" dirty="0">
                <a:ln w="0"/>
                <a:solidFill>
                  <a:schemeClr val="accent1"/>
                </a:solidFill>
              </a:rPr>
              <a:t>Trends </a:t>
            </a:r>
            <a:r>
              <a:rPr lang="en-US" altLang="zh-CN" sz="3600" b="1" dirty="0">
                <a:ln w="0"/>
                <a:solidFill>
                  <a:schemeClr val="accent1"/>
                </a:solidFill>
              </a:rPr>
              <a:t>and challenges in </a:t>
            </a:r>
            <a:r>
              <a:rPr lang="en-US" altLang="zh-CN" sz="3600" b="1" cap="none" spc="0" dirty="0">
                <a:ln w="0"/>
                <a:solidFill>
                  <a:schemeClr val="accent1"/>
                </a:solidFill>
              </a:rPr>
              <a:t>Cybersecurity</a:t>
            </a:r>
            <a:endParaRPr lang="zh-CN" altLang="en-US" sz="3600" b="1" cap="none" spc="0" dirty="0">
              <a:ln w="0"/>
              <a:solidFill>
                <a:schemeClr val="accent1"/>
              </a:solidFill>
            </a:endParaRPr>
          </a:p>
        </p:txBody>
      </p:sp>
      <p:sp>
        <p:nvSpPr>
          <p:cNvPr id="3" name="矩形 2"/>
          <p:cNvSpPr/>
          <p:nvPr/>
        </p:nvSpPr>
        <p:spPr>
          <a:xfrm>
            <a:off x="1703290" y="1751200"/>
            <a:ext cx="8494007" cy="3231654"/>
          </a:xfrm>
          <a:prstGeom prst="rect">
            <a:avLst/>
          </a:prstGeom>
        </p:spPr>
        <p:txBody>
          <a:bodyPr wrap="square">
            <a:spAutoFit/>
          </a:bodyPr>
          <a:lstStyle/>
          <a:p>
            <a:pPr marL="285750" indent="-285750">
              <a:buFont typeface="Arial" panose="020B0604020202020204" pitchFamily="34" charset="0"/>
              <a:buChar char="•"/>
            </a:pPr>
            <a:r>
              <a:rPr lang="en-US" altLang="zh-CN" sz="2400" dirty="0"/>
              <a:t>Cyber Confidence Declines</a:t>
            </a:r>
          </a:p>
          <a:p>
            <a:pPr marL="285750" indent="-285750">
              <a:buFont typeface="Arial" panose="020B0604020202020204" pitchFamily="34" charset="0"/>
              <a:buChar char="•"/>
            </a:pPr>
            <a:r>
              <a:rPr lang="en-US" altLang="zh-CN" sz="2400" dirty="0"/>
              <a:t>New technologies</a:t>
            </a:r>
          </a:p>
          <a:p>
            <a:pPr marL="285750" indent="-285750">
              <a:buFont typeface="Arial" panose="020B0604020202020204" pitchFamily="34" charset="0"/>
              <a:buChar char="•"/>
            </a:pPr>
            <a:r>
              <a:rPr lang="en-US" altLang="zh-CN" sz="2400" dirty="0"/>
              <a:t>Quick Changing</a:t>
            </a:r>
          </a:p>
          <a:p>
            <a:pPr marL="285750" indent="-285750">
              <a:buFont typeface="Arial" panose="020B0604020202020204" pitchFamily="34" charset="0"/>
              <a:buChar char="•"/>
            </a:pPr>
            <a:r>
              <a:rPr lang="en-US" altLang="zh-CN" sz="2400" dirty="0"/>
              <a:t>Lack of Recognition and Investment</a:t>
            </a:r>
            <a:endParaRPr lang="en-US" altLang="zh-CN" dirty="0"/>
          </a:p>
          <a:p>
            <a:br>
              <a:rPr lang="en-US" altLang="zh-CN" dirty="0"/>
            </a:br>
            <a:endParaRPr lang="zh-CN" alt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endParaRPr lang="zh-CN" altLang="en-US" dirty="0"/>
          </a:p>
        </p:txBody>
      </p:sp>
      <p:sp>
        <p:nvSpPr>
          <p:cNvPr id="5" name="文本框 7"/>
          <p:cNvSpPr txBox="1"/>
          <p:nvPr/>
        </p:nvSpPr>
        <p:spPr>
          <a:xfrm>
            <a:off x="8981642" y="5878833"/>
            <a:ext cx="191430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Source: Microsoft</a:t>
            </a:r>
            <a:endParaRPr lang="zh-CN" altLang="en-US" dirty="0"/>
          </a:p>
        </p:txBody>
      </p:sp>
      <p:sp>
        <p:nvSpPr>
          <p:cNvPr id="7" name="矩形 6"/>
          <p:cNvSpPr/>
          <p:nvPr/>
        </p:nvSpPr>
        <p:spPr>
          <a:xfrm>
            <a:off x="1542267" y="4230514"/>
            <a:ext cx="8816051" cy="1200329"/>
          </a:xfrm>
          <a:prstGeom prst="rect">
            <a:avLst/>
          </a:prstGeom>
        </p:spPr>
        <p:txBody>
          <a:bodyPr wrap="square">
            <a:spAutoFit/>
          </a:bodyPr>
          <a:lstStyle/>
          <a:p>
            <a:r>
              <a:rPr lang="en-US" altLang="zh-CN" i="1" dirty="0">
                <a:solidFill>
                  <a:schemeClr val="accent2">
                    <a:lumMod val="75000"/>
                  </a:schemeClr>
                </a:solidFill>
              </a:rPr>
              <a:t>“An analyst continually monitors the network, identify threats, and repairs each and any vulnerability; while the attacker only needs to find a single vulnerability that can be exploited”</a:t>
            </a:r>
          </a:p>
          <a:p>
            <a:r>
              <a:rPr lang="en-US" altLang="zh-CN" i="1" dirty="0">
                <a:solidFill>
                  <a:schemeClr val="accent2">
                    <a:lumMod val="75000"/>
                  </a:schemeClr>
                </a:solidFill>
              </a:rPr>
              <a:t>-- </a:t>
            </a:r>
            <a:r>
              <a:rPr lang="en-US" altLang="zh-CN" i="1" dirty="0" err="1">
                <a:solidFill>
                  <a:schemeClr val="accent2">
                    <a:lumMod val="75000"/>
                  </a:schemeClr>
                </a:solidFill>
              </a:rPr>
              <a:t>Yurcik</a:t>
            </a:r>
            <a:r>
              <a:rPr lang="en-US" altLang="zh-CN" i="1" dirty="0">
                <a:solidFill>
                  <a:schemeClr val="accent2">
                    <a:lumMod val="75000"/>
                  </a:schemeClr>
                </a:solidFill>
              </a:rPr>
              <a:t>, Barlow &amp; Rosendale, 2003</a:t>
            </a:r>
            <a:endParaRPr lang="zh-CN" altLang="en-US" i="1" dirty="0">
              <a:solidFill>
                <a:schemeClr val="accent2">
                  <a:lumMod val="75000"/>
                </a:schemeClr>
              </a:solidFill>
            </a:endParaRPr>
          </a:p>
        </p:txBody>
      </p:sp>
    </p:spTree>
    <p:extLst>
      <p:ext uri="{BB962C8B-B14F-4D97-AF65-F5344CB8AC3E}">
        <p14:creationId xmlns:p14="http://schemas.microsoft.com/office/powerpoint/2010/main" val="3322420959"/>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2860A35-2291-4019-8151-DBFBDA9B0183"/>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0062" y="1566862"/>
            <a:ext cx="5572125" cy="3781425"/>
          </a:xfrm>
          <a:prstGeom prst="rect">
            <a:avLst/>
          </a:prstGeom>
          <a:noFill/>
          <a:ln>
            <a:noFill/>
          </a:ln>
        </p:spPr>
      </p:pic>
      <p:pic>
        <p:nvPicPr>
          <p:cNvPr id="3" name="7ADE3C66-005C-4852-B113-B0DB21D27293"/>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210300" y="1566862"/>
            <a:ext cx="5353050" cy="3495675"/>
          </a:xfrm>
          <a:prstGeom prst="rect">
            <a:avLst/>
          </a:prstGeom>
          <a:noFill/>
          <a:ln>
            <a:noFill/>
          </a:ln>
        </p:spPr>
      </p:pic>
      <p:sp>
        <p:nvSpPr>
          <p:cNvPr id="5" name="矩形 4"/>
          <p:cNvSpPr/>
          <p:nvPr/>
        </p:nvSpPr>
        <p:spPr>
          <a:xfrm>
            <a:off x="1004304" y="468037"/>
            <a:ext cx="10559046" cy="646331"/>
          </a:xfrm>
          <a:prstGeom prst="rect">
            <a:avLst/>
          </a:prstGeom>
          <a:noFill/>
        </p:spPr>
        <p:txBody>
          <a:bodyPr wrap="square" lIns="91440" tIns="45720" rIns="91440" bIns="45720">
            <a:spAutoFit/>
          </a:bodyPr>
          <a:lstStyle/>
          <a:p>
            <a:r>
              <a:rPr lang="en-US" altLang="zh-CN" sz="3600" b="1" cap="none" spc="0" dirty="0">
                <a:ln w="0"/>
                <a:solidFill>
                  <a:schemeClr val="accent1"/>
                </a:solidFill>
              </a:rPr>
              <a:t>What we can do?</a:t>
            </a:r>
            <a:endParaRPr lang="zh-CN" altLang="en-US" sz="3600" b="1" cap="none" spc="0" dirty="0">
              <a:ln w="0"/>
              <a:solidFill>
                <a:schemeClr val="accent1"/>
              </a:solidFill>
            </a:endParaRPr>
          </a:p>
        </p:txBody>
      </p:sp>
    </p:spTree>
    <p:extLst>
      <p:ext uri="{BB962C8B-B14F-4D97-AF65-F5344CB8AC3E}">
        <p14:creationId xmlns:p14="http://schemas.microsoft.com/office/powerpoint/2010/main" val="375020564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QtXLRT9qs"/>
          <p:cNvPicPr>
            <a:picLocks noRot="1" noChangeAspect="1"/>
          </p:cNvPicPr>
          <p:nvPr>
            <a:videoFile r:link="rId1"/>
          </p:nvPr>
        </p:nvPicPr>
        <p:blipFill>
          <a:blip r:embed="rId3"/>
          <a:stretch>
            <a:fillRect/>
          </a:stretch>
        </p:blipFill>
        <p:spPr>
          <a:xfrm>
            <a:off x="1202516" y="462072"/>
            <a:ext cx="10024872" cy="5638991"/>
          </a:xfrm>
          <a:prstGeom prst="rect">
            <a:avLst/>
          </a:prstGeom>
        </p:spPr>
      </p:pic>
    </p:spTree>
    <p:extLst>
      <p:ext uri="{BB962C8B-B14F-4D97-AF65-F5344CB8AC3E}">
        <p14:creationId xmlns:p14="http://schemas.microsoft.com/office/powerpoint/2010/main" val="1384793776"/>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9D59-981A-4026-8749-6B3E5FB0306C}"/>
              </a:ext>
            </a:extLst>
          </p:cNvPr>
          <p:cNvSpPr>
            <a:spLocks noGrp="1"/>
          </p:cNvSpPr>
          <p:nvPr>
            <p:ph type="ctrTitle"/>
          </p:nvPr>
        </p:nvSpPr>
        <p:spPr/>
        <p:txBody>
          <a:bodyPr>
            <a:normAutofit fontScale="90000"/>
          </a:bodyPr>
          <a:lstStyle/>
          <a:p>
            <a:r>
              <a:rPr lang="en-US" altLang="zh-CN" b="1" dirty="0">
                <a:solidFill>
                  <a:schemeClr val="accent1"/>
                </a:solidFill>
                <a:latin typeface="+mn-lt"/>
              </a:rPr>
              <a:t>How a fish tank helped hack a casino</a:t>
            </a:r>
            <a:br>
              <a:rPr lang="en-US" altLang="zh-CN" b="1" dirty="0">
                <a:solidFill>
                  <a:schemeClr val="accent1"/>
                </a:solidFill>
                <a:latin typeface="+mn-lt"/>
              </a:rPr>
            </a:br>
            <a:endParaRPr lang="zh-CN" altLang="en-US" dirty="0">
              <a:solidFill>
                <a:schemeClr val="accent1"/>
              </a:solidFill>
              <a:latin typeface="+mn-lt"/>
            </a:endParaRPr>
          </a:p>
        </p:txBody>
      </p:sp>
      <p:pic>
        <p:nvPicPr>
          <p:cNvPr id="6" name="Picture 2" descr="Hackers stole data from a casino by hacking into an Internet-connected fish tank, according to a new report. (iStock) ">
            <a:extLst>
              <a:ext uri="{FF2B5EF4-FFF2-40B4-BE49-F238E27FC236}">
                <a16:creationId xmlns:a16="http://schemas.microsoft.com/office/drawing/2014/main" id="{F2C43BC5-2E19-4C12-A24C-976C7102F6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225641"/>
            <a:ext cx="3653276" cy="2682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123E65-7680-4817-B15B-FEAB2616B3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5120" y="3275586"/>
            <a:ext cx="3992880" cy="2663251"/>
          </a:xfrm>
          <a:prstGeom prst="rect">
            <a:avLst/>
          </a:prstGeom>
        </p:spPr>
      </p:pic>
    </p:spTree>
    <p:extLst>
      <p:ext uri="{BB962C8B-B14F-4D97-AF65-F5344CB8AC3E}">
        <p14:creationId xmlns:p14="http://schemas.microsoft.com/office/powerpoint/2010/main" val="687919220"/>
      </p:ext>
    </p:extLst>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id="{E22FD324-4FFC-4C33-A4D1-F6310CDA77B1}" vid="{32664CBB-01F4-43D4-858A-2A097FD5384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1DE045911D9D47BA82A8C13672D0DD" ma:contentTypeVersion="4" ma:contentTypeDescription="Create a new document." ma:contentTypeScope="" ma:versionID="db40069f9b163c9f7299cc67e6b2dac6">
  <xsd:schema xmlns:xsd="http://www.w3.org/2001/XMLSchema" xmlns:xs="http://www.w3.org/2001/XMLSchema" xmlns:p="http://schemas.microsoft.com/office/2006/metadata/properties" xmlns:ns3="f984227d-b701-4578-b894-6fbf6999926c" targetNamespace="http://schemas.microsoft.com/office/2006/metadata/properties" ma:root="true" ma:fieldsID="81cb50689a44ab27495bca025358a4f0" ns3:_="">
    <xsd:import namespace="f984227d-b701-4578-b894-6fbf6999926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4227d-b701-4578-b894-6fbf699992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0939B2-B174-4806-8D4E-E4C2A7EF91B6}">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3BF71440-996B-4A0F-BD9A-2B2234EC33F8}">
  <ds:schemaRefs>
    <ds:schemaRef ds:uri="http://schemas.microsoft.com/office/2006/metadata/contentType"/>
    <ds:schemaRef ds:uri="http://schemas.microsoft.com/office/2006/metadata/properties/metaAttributes"/>
    <ds:schemaRef ds:uri="http://www.w3.org/2000/xmlns/"/>
    <ds:schemaRef ds:uri="http://www.w3.org/2001/XMLSchema"/>
    <ds:schemaRef ds:uri="f984227d-b701-4578-b894-6fbf6999926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3B2787-ADC7-4CF5-A37D-6D89F6011D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17020</TotalTime>
  <Words>2472</Words>
  <Application>Microsoft Office PowerPoint</Application>
  <PresentationFormat>Widescreen</PresentationFormat>
  <Paragraphs>220</Paragraphs>
  <Slides>31</Slides>
  <Notes>16</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等线</vt:lpstr>
      <vt:lpstr>等线 Light</vt:lpstr>
      <vt:lpstr>Arial</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 fish tank helped hack a casino </vt:lpstr>
      <vt:lpstr>Overview</vt:lpstr>
      <vt:lpstr>How</vt:lpstr>
      <vt:lpstr>Lost</vt:lpstr>
      <vt:lpstr>The German Steel Mill Attack  </vt:lpstr>
      <vt:lpstr>PowerPoint Presentation</vt:lpstr>
      <vt:lpstr>LOST</vt:lpstr>
      <vt:lpstr>Defense Lessons Learned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Zhang Huan</dc:creator>
  <cp:lastModifiedBy>Sangram Rout</cp:lastModifiedBy>
  <cp:revision>395</cp:revision>
  <dcterms:created xsi:type="dcterms:W3CDTF">2016-05-11T01:50:47Z</dcterms:created>
  <dcterms:modified xsi:type="dcterms:W3CDTF">2020-03-04T05:26:38Z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0x0101003B1DE045911D9D47BA82A8C13672D0DD</vt:lpwstr>
  </property>
</Properties>
</file>